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308" r:id="rId2"/>
    <p:sldId id="293" r:id="rId3"/>
    <p:sldId id="294" r:id="rId4"/>
    <p:sldId id="295" r:id="rId5"/>
    <p:sldId id="296" r:id="rId6"/>
    <p:sldId id="297" r:id="rId7"/>
    <p:sldId id="298" r:id="rId8"/>
    <p:sldId id="299" r:id="rId9"/>
    <p:sldId id="302" r:id="rId10"/>
    <p:sldId id="303" r:id="rId11"/>
    <p:sldId id="304" r:id="rId12"/>
    <p:sldId id="305" r:id="rId13"/>
    <p:sldId id="306" r:id="rId14"/>
    <p:sldId id="309" r:id="rId15"/>
    <p:sldId id="312" r:id="rId16"/>
    <p:sldId id="313" r:id="rId17"/>
    <p:sldId id="314" r:id="rId18"/>
  </p:sldIdLst>
  <p:sldSz cx="12192000" cy="6858000"/>
  <p:notesSz cx="6810375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1716" y="-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4888-474A-4ECD-89E6-DCC41E8FCCF4}" type="datetimeFigureOut">
              <a:rPr lang="ru-RU" smtClean="0"/>
              <a:t>24.02.2024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4D66-1743-406E-8FD6-51BC7E4C0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089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4888-474A-4ECD-89E6-DCC41E8FCCF4}" type="datetimeFigureOut">
              <a:rPr lang="ru-RU" smtClean="0"/>
              <a:t>24.02.2024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4D66-1743-406E-8FD6-51BC7E4C0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950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4888-474A-4ECD-89E6-DCC41E8FCCF4}" type="datetimeFigureOut">
              <a:rPr lang="ru-RU" smtClean="0"/>
              <a:t>24.02.2024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4D66-1743-406E-8FD6-51BC7E4C0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502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4888-474A-4ECD-89E6-DCC41E8FCCF4}" type="datetimeFigureOut">
              <a:rPr lang="ru-RU" smtClean="0"/>
              <a:t>24.02.2024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4D66-1743-406E-8FD6-51BC7E4C0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677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4888-474A-4ECD-89E6-DCC41E8FCCF4}" type="datetimeFigureOut">
              <a:rPr lang="ru-RU" smtClean="0"/>
              <a:t>24.02.2024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4D66-1743-406E-8FD6-51BC7E4C0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976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4888-474A-4ECD-89E6-DCC41E8FCCF4}" type="datetimeFigureOut">
              <a:rPr lang="ru-RU" smtClean="0"/>
              <a:t>24.02.2024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4D66-1743-406E-8FD6-51BC7E4C0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572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4888-474A-4ECD-89E6-DCC41E8FCCF4}" type="datetimeFigureOut">
              <a:rPr lang="ru-RU" smtClean="0"/>
              <a:t>24.02.2024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4D66-1743-406E-8FD6-51BC7E4C0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143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4888-474A-4ECD-89E6-DCC41E8FCCF4}" type="datetimeFigureOut">
              <a:rPr lang="ru-RU" smtClean="0"/>
              <a:t>24.02.2024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4D66-1743-406E-8FD6-51BC7E4C0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642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4888-474A-4ECD-89E6-DCC41E8FCCF4}" type="datetimeFigureOut">
              <a:rPr lang="ru-RU" smtClean="0"/>
              <a:t>24.02.2024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4D66-1743-406E-8FD6-51BC7E4C0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625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4888-474A-4ECD-89E6-DCC41E8FCCF4}" type="datetimeFigureOut">
              <a:rPr lang="ru-RU" smtClean="0"/>
              <a:t>24.02.2024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4D66-1743-406E-8FD6-51BC7E4C0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381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4888-474A-4ECD-89E6-DCC41E8FCCF4}" type="datetimeFigureOut">
              <a:rPr lang="ru-RU" smtClean="0"/>
              <a:t>24.02.2024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64D66-1743-406E-8FD6-51BC7E4C0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200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24888-474A-4ECD-89E6-DCC41E8FCCF4}" type="datetimeFigureOut">
              <a:rPr lang="ru-RU" smtClean="0"/>
              <a:t>24.02.2024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64D66-1743-406E-8FD6-51BC7E4C0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7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РАБОТА!!!!!!!\Администрация\КОМАНДА 47\ЭЛЕМЕНТЫ ФС\паттерн\паттерн 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55962" y="0"/>
            <a:ext cx="9636038" cy="463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7686" y="3348842"/>
            <a:ext cx="6427500" cy="163879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003EBA"/>
                </a:solidFill>
                <a:latin typeface="PP Pangram Sans Narrow" pitchFamily="50" charset="-52"/>
              </a:rPr>
              <a:t>«Трудовые права»</a:t>
            </a:r>
            <a:br>
              <a:rPr lang="ru-RU" sz="4800" b="1" dirty="0">
                <a:solidFill>
                  <a:srgbClr val="003EBA"/>
                </a:solidFill>
                <a:latin typeface="PP Pangram Sans Narrow" pitchFamily="50" charset="-52"/>
              </a:rPr>
            </a:br>
            <a:r>
              <a:rPr lang="ru-RU" sz="2800" b="1" dirty="0">
                <a:solidFill>
                  <a:srgbClr val="FF0000"/>
                </a:solidFill>
                <a:latin typeface="PP Pangram Sans Narrow" pitchFamily="50" charset="-52"/>
              </a:rPr>
              <a:t>- несовершеннолетние граждане!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43" y="1522310"/>
            <a:ext cx="1901829" cy="795283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0" y="6487029"/>
            <a:ext cx="12192000" cy="370971"/>
            <a:chOff x="0" y="4779529"/>
            <a:chExt cx="9144000" cy="370971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779529"/>
              <a:ext cx="6995442" cy="370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979"/>
            <a:stretch/>
          </p:blipFill>
          <p:spPr bwMode="auto">
            <a:xfrm rot="10800000">
              <a:off x="6204456" y="4779530"/>
              <a:ext cx="2939544" cy="370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3" descr="R:\ПРЕСС-СЛУЖБА\БРЕНДБУК\Комитет\Логотип комитета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21391" r="7790" b="31668"/>
          <a:stretch/>
        </p:blipFill>
        <p:spPr bwMode="auto">
          <a:xfrm>
            <a:off x="83213" y="217934"/>
            <a:ext cx="2123090" cy="10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27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841" cy="686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лог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5" y="108614"/>
            <a:ext cx="11967226" cy="62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72858" y="6379401"/>
            <a:ext cx="405433" cy="351475"/>
          </a:xfrm>
          <a:prstGeom prst="rect">
            <a:avLst/>
          </a:prstGeom>
          <a:noFill/>
        </p:spPr>
        <p:txBody>
          <a:bodyPr wrap="none" lIns="73756" tIns="36878" rIns="73756" bIns="36878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PP Pangram Sans Narrow" pitchFamily="50" charset="-52"/>
              </a:rPr>
              <a:t>12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44" y="1079322"/>
            <a:ext cx="5557928" cy="4429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186" y="1575534"/>
            <a:ext cx="770435" cy="77119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6657072" y="2722988"/>
            <a:ext cx="4965487" cy="1565106"/>
          </a:xfrm>
          <a:prstGeom prst="rect">
            <a:avLst/>
          </a:prstGeom>
          <a:noFill/>
        </p:spPr>
        <p:txBody>
          <a:bodyPr wrap="square" lIns="73756" tIns="36878" rIns="73756" bIns="36878" rtlCol="0" anchor="t">
            <a:spAutoFit/>
          </a:bodyPr>
          <a:lstStyle/>
          <a:p>
            <a:pPr algn="ctr"/>
            <a:r>
              <a:rPr lang="ru-RU" sz="1900" b="1" dirty="0">
                <a:solidFill>
                  <a:srgbClr val="003EBA"/>
                </a:solidFill>
                <a:latin typeface="PP Pangram Sans Narrow" pitchFamily="50" charset="-52"/>
              </a:rPr>
              <a:t>По инициативе работодателя </a:t>
            </a:r>
            <a:br>
              <a:rPr lang="ru-RU" sz="1900" b="1" dirty="0">
                <a:solidFill>
                  <a:srgbClr val="003EBA"/>
                </a:solidFill>
                <a:latin typeface="PP Pangram Sans Narrow" pitchFamily="50" charset="-52"/>
              </a:rPr>
            </a:br>
            <a:r>
              <a:rPr lang="ru-RU" sz="1900" b="1" dirty="0">
                <a:solidFill>
                  <a:srgbClr val="003EBA"/>
                </a:solidFill>
                <a:latin typeface="PP Pangram Sans Narrow" pitchFamily="50" charset="-52"/>
              </a:rPr>
              <a:t>только с согласия соответствующей государственной инспекции труда и комиссии по делам несовершеннолетних и защите их прав</a:t>
            </a:r>
            <a:endParaRPr lang="ru-RU" sz="1300" b="1" dirty="0">
              <a:solidFill>
                <a:srgbClr val="FF0000"/>
              </a:solidFill>
              <a:latin typeface="PP Pangram Sans Narrow" pitchFamily="50" charset="-5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6502357" y="1774809"/>
            <a:ext cx="5274915" cy="372644"/>
          </a:xfrm>
          <a:prstGeom prst="rect">
            <a:avLst/>
          </a:prstGeom>
          <a:noFill/>
        </p:spPr>
        <p:txBody>
          <a:bodyPr wrap="square" lIns="73756" tIns="36878" rIns="73756" bIns="36878" rtlCol="0" anchor="t">
            <a:spAutoFit/>
          </a:bodyPr>
          <a:lstStyle/>
          <a:p>
            <a:pPr algn="ctr"/>
            <a:r>
              <a:rPr lang="ru-RU" sz="1900" b="1" dirty="0">
                <a:solidFill>
                  <a:srgbClr val="003EBA"/>
                </a:solidFill>
                <a:latin typeface="PP Pangram Sans Narrow" pitchFamily="50" charset="-52"/>
              </a:rPr>
              <a:t>По общим основаниям прекращения ТД</a:t>
            </a:r>
            <a:endParaRPr lang="ru-RU" sz="1300" b="1" dirty="0">
              <a:solidFill>
                <a:srgbClr val="FF0000"/>
              </a:solidFill>
              <a:latin typeface="PP Pangram Sans Narrow" pitchFamily="50" charset="-52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960" y="2908652"/>
            <a:ext cx="770435" cy="7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73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841" cy="686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лог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5" y="108614"/>
            <a:ext cx="11967226" cy="62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72858" y="6379401"/>
            <a:ext cx="405433" cy="351475"/>
          </a:xfrm>
          <a:prstGeom prst="rect">
            <a:avLst/>
          </a:prstGeom>
          <a:noFill/>
        </p:spPr>
        <p:txBody>
          <a:bodyPr wrap="none" lIns="73756" tIns="36878" rIns="73756" bIns="36878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PP Pangram Sans Narrow" pitchFamily="50" charset="-52"/>
              </a:rPr>
              <a:t>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0" y="207546"/>
            <a:ext cx="12195841" cy="428419"/>
          </a:xfrm>
          <a:prstGeom prst="rect">
            <a:avLst/>
          </a:prstGeom>
          <a:noFill/>
        </p:spPr>
        <p:txBody>
          <a:bodyPr wrap="square" lIns="73756" tIns="36878" rIns="73756" bIns="36878" rtlCol="0" anchor="t">
            <a:spAutoFit/>
          </a:bodyPr>
          <a:lstStyle/>
          <a:p>
            <a:pPr algn="ctr"/>
            <a:r>
              <a:rPr lang="ru-RU" sz="2300" b="1" dirty="0">
                <a:solidFill>
                  <a:srgbClr val="C00000"/>
                </a:solidFill>
                <a:latin typeface="PP Pangram Sans Narrow" pitchFamily="50" charset="-52"/>
              </a:rPr>
              <a:t>НАРУШЕНИЯ (ст. 5.27 КоАП РФ)</a:t>
            </a:r>
            <a:endParaRPr lang="ru-RU" b="1" dirty="0">
              <a:solidFill>
                <a:srgbClr val="C00000"/>
              </a:solidFill>
              <a:latin typeface="PP Pangram Sans Narrow" pitchFamily="50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1362069" y="1131139"/>
            <a:ext cx="4042752" cy="628474"/>
          </a:xfrm>
          <a:prstGeom prst="rect">
            <a:avLst/>
          </a:prstGeom>
          <a:noFill/>
        </p:spPr>
        <p:txBody>
          <a:bodyPr wrap="square" lIns="73756" tIns="36878" rIns="73756" bIns="36878" rtlCol="0" anchor="t">
            <a:spAutoFit/>
          </a:bodyPr>
          <a:lstStyle/>
          <a:p>
            <a:pPr algn="ctr"/>
            <a:r>
              <a:rPr lang="ru-RU" b="1" dirty="0">
                <a:solidFill>
                  <a:srgbClr val="003EBA"/>
                </a:solidFill>
                <a:latin typeface="PP Pangram Sans Narrow" pitchFamily="50" charset="-52"/>
              </a:rPr>
              <a:t>Отсутствуют условия труда </a:t>
            </a:r>
            <a:br>
              <a:rPr lang="ru-RU" b="1" dirty="0">
                <a:solidFill>
                  <a:srgbClr val="003EBA"/>
                </a:solidFill>
                <a:latin typeface="PP Pangram Sans Narrow" pitchFamily="50" charset="-52"/>
              </a:rPr>
            </a:br>
            <a:r>
              <a:rPr lang="ru-RU" b="1" dirty="0">
                <a:solidFill>
                  <a:srgbClr val="003EBA"/>
                </a:solidFill>
                <a:latin typeface="PP Pangram Sans Narrow" pitchFamily="50" charset="-52"/>
              </a:rPr>
              <a:t>на рабочем месте</a:t>
            </a:r>
            <a:endParaRPr lang="ru-RU" b="1" dirty="0">
              <a:solidFill>
                <a:srgbClr val="FF0000"/>
              </a:solidFill>
              <a:latin typeface="PP Pangram Sans Narrow" pitchFamily="50" charset="-52"/>
            </a:endParaRPr>
          </a:p>
        </p:txBody>
      </p:sp>
      <p:pic>
        <p:nvPicPr>
          <p:cNvPr id="1026" name="Picture 2" descr="https://cdn141.picsart.com/2868319520402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21" y="1082942"/>
            <a:ext cx="718447" cy="7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1222025" y="2055660"/>
            <a:ext cx="4965487" cy="1182472"/>
          </a:xfrm>
          <a:prstGeom prst="rect">
            <a:avLst/>
          </a:prstGeom>
          <a:noFill/>
        </p:spPr>
        <p:txBody>
          <a:bodyPr wrap="square" lIns="73756" tIns="36878" rIns="73756" bIns="36878" rtlCol="0" anchor="t">
            <a:spAutoFit/>
          </a:bodyPr>
          <a:lstStyle/>
          <a:p>
            <a:pPr algn="ctr"/>
            <a:r>
              <a:rPr lang="ru-RU" b="1" dirty="0">
                <a:solidFill>
                  <a:srgbClr val="003EBA"/>
                </a:solidFill>
                <a:latin typeface="PP Pangram Sans Narrow" pitchFamily="50" charset="-52"/>
              </a:rPr>
              <a:t>Отсутствуют обстоятельства (причины), послужившие основанием для заключения срочного трудового договора</a:t>
            </a:r>
            <a:endParaRPr lang="ru-RU" b="1" dirty="0">
              <a:solidFill>
                <a:srgbClr val="FF0000"/>
              </a:solidFill>
              <a:latin typeface="PP Pangram Sans Narrow" pitchFamily="50" charset="-52"/>
            </a:endParaRPr>
          </a:p>
        </p:txBody>
      </p:sp>
      <p:pic>
        <p:nvPicPr>
          <p:cNvPr id="14" name="Picture 2" descr="https://cdn141.picsart.com/2868319520402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6" y="2070575"/>
            <a:ext cx="734410" cy="73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1099135" y="3217947"/>
            <a:ext cx="4965487" cy="643863"/>
          </a:xfrm>
          <a:prstGeom prst="rect">
            <a:avLst/>
          </a:prstGeom>
          <a:noFill/>
        </p:spPr>
        <p:txBody>
          <a:bodyPr wrap="square" lIns="73756" tIns="36878" rIns="73756" bIns="36878" rtlCol="0" anchor="t">
            <a:spAutoFit/>
          </a:bodyPr>
          <a:lstStyle/>
          <a:p>
            <a:pPr algn="ctr"/>
            <a:r>
              <a:rPr lang="ru-RU" b="1" dirty="0">
                <a:solidFill>
                  <a:srgbClr val="003EBA"/>
                </a:solidFill>
                <a:latin typeface="PP Pangram Sans Narrow" pitchFamily="50" charset="-52"/>
              </a:rPr>
              <a:t>Неверные даты выплаты ЗП</a:t>
            </a:r>
            <a:br>
              <a:rPr lang="ru-RU" b="1" dirty="0">
                <a:solidFill>
                  <a:srgbClr val="003EBA"/>
                </a:solidFill>
                <a:latin typeface="PP Pangram Sans Narrow" pitchFamily="50" charset="-52"/>
              </a:rPr>
            </a:br>
            <a:r>
              <a:rPr lang="ru-RU" b="1" dirty="0">
                <a:solidFill>
                  <a:srgbClr val="003EBA"/>
                </a:solidFill>
                <a:latin typeface="PP Pangram Sans Narrow" pitchFamily="50" charset="-52"/>
              </a:rPr>
              <a:t>(плавающая дата, одна дата</a:t>
            </a:r>
            <a:r>
              <a:rPr lang="ru-RU" sz="1900" b="1" dirty="0">
                <a:solidFill>
                  <a:srgbClr val="003EBA"/>
                </a:solidFill>
                <a:latin typeface="PP Pangram Sans Narrow" pitchFamily="50" charset="-52"/>
              </a:rPr>
              <a:t>)</a:t>
            </a:r>
            <a:endParaRPr lang="ru-RU" sz="1300" b="1" dirty="0">
              <a:solidFill>
                <a:srgbClr val="FF0000"/>
              </a:solidFill>
              <a:latin typeface="PP Pangram Sans Narrow" pitchFamily="50" charset="-52"/>
            </a:endParaRPr>
          </a:p>
        </p:txBody>
      </p:sp>
      <p:pic>
        <p:nvPicPr>
          <p:cNvPr id="16" name="Picture 2" descr="https://cdn141.picsart.com/2868319520402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74" y="3119271"/>
            <a:ext cx="730743" cy="72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7619380" y="2275799"/>
            <a:ext cx="4314754" cy="322959"/>
          </a:xfrm>
          <a:prstGeom prst="rect">
            <a:avLst/>
          </a:prstGeom>
          <a:noFill/>
        </p:spPr>
        <p:txBody>
          <a:bodyPr wrap="square" lIns="73756" tIns="36878" rIns="73756" bIns="36878" rtlCol="0" anchor="t">
            <a:spAutoFit/>
          </a:bodyPr>
          <a:lstStyle/>
          <a:p>
            <a:pPr algn="ctr"/>
            <a: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  <a:t>Указать основания по ст. 59 ТК РФ</a:t>
            </a:r>
            <a:endParaRPr lang="ru-RU" sz="1100" b="1" dirty="0">
              <a:solidFill>
                <a:srgbClr val="FF0000"/>
              </a:solidFill>
              <a:latin typeface="PP Pangram Sans Narrow" pitchFamily="50" charset="-52"/>
            </a:endParaRPr>
          </a:p>
        </p:txBody>
      </p:sp>
      <p:pic>
        <p:nvPicPr>
          <p:cNvPr id="1033" name="Picture 9" descr="https://static.tildacdn.com/tild6461-6635-4536-a235-313439323033/neon-arrow-png-1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28" y="1814900"/>
            <a:ext cx="1243538" cy="124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https://static.tildacdn.com/tild6461-6635-4536-a235-313439323033/neon-arrow-png-1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27" y="2888707"/>
            <a:ext cx="1243538" cy="124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https://static.tildacdn.com/tild6461-6635-4536-a235-313439323033/neon-arrow-png-1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28" y="819295"/>
            <a:ext cx="1243538" cy="124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7641458" y="1180824"/>
            <a:ext cx="4358912" cy="571388"/>
          </a:xfrm>
          <a:prstGeom prst="rect">
            <a:avLst/>
          </a:prstGeom>
          <a:noFill/>
        </p:spPr>
        <p:txBody>
          <a:bodyPr wrap="square" lIns="73756" tIns="36878" rIns="73756" bIns="36878" rtlCol="0" anchor="t">
            <a:spAutoFit/>
          </a:bodyPr>
          <a:lstStyle/>
          <a:p>
            <a:pPr algn="ctr"/>
            <a: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  <a:t>Например: условия труда являются допустимыми (2 класс)</a:t>
            </a:r>
            <a:endParaRPr lang="ru-RU" sz="1100" b="1" dirty="0">
              <a:solidFill>
                <a:srgbClr val="FF0000"/>
              </a:solidFill>
              <a:latin typeface="PP Pangram Sans Narrow" pitchFamily="50" charset="-5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7575222" y="3383646"/>
            <a:ext cx="4358912" cy="322959"/>
          </a:xfrm>
          <a:prstGeom prst="rect">
            <a:avLst/>
          </a:prstGeom>
          <a:noFill/>
        </p:spPr>
        <p:txBody>
          <a:bodyPr wrap="square" lIns="73756" tIns="36878" rIns="73756" bIns="36878" rtlCol="0" anchor="t">
            <a:spAutoFit/>
          </a:bodyPr>
          <a:lstStyle/>
          <a:p>
            <a:pPr algn="ctr"/>
            <a: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  <a:t>Указать конкретные даты выплаты ЗП</a:t>
            </a:r>
            <a:endParaRPr lang="ru-RU" sz="1100" b="1" dirty="0">
              <a:solidFill>
                <a:srgbClr val="FF0000"/>
              </a:solidFill>
              <a:latin typeface="PP Pangram Sans Narrow" pitchFamily="50" charset="-5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1222025" y="4194766"/>
            <a:ext cx="4579664" cy="643863"/>
          </a:xfrm>
          <a:prstGeom prst="rect">
            <a:avLst/>
          </a:prstGeom>
          <a:noFill/>
        </p:spPr>
        <p:txBody>
          <a:bodyPr wrap="square" lIns="73756" tIns="36878" rIns="73756" bIns="36878" rtlCol="0" anchor="t">
            <a:spAutoFit/>
          </a:bodyPr>
          <a:lstStyle/>
          <a:p>
            <a:pPr algn="ctr"/>
            <a:r>
              <a:rPr lang="ru-RU" b="1" dirty="0">
                <a:solidFill>
                  <a:srgbClr val="003EBA"/>
                </a:solidFill>
                <a:latin typeface="PP Pangram Sans Narrow" pitchFamily="50" charset="-52"/>
              </a:rPr>
              <a:t>Не установлено право на отпуск, только компенсация отп</a:t>
            </a:r>
            <a:r>
              <a:rPr lang="ru-RU" sz="1900" b="1" dirty="0">
                <a:solidFill>
                  <a:srgbClr val="003EBA"/>
                </a:solidFill>
                <a:latin typeface="PP Pangram Sans Narrow" pitchFamily="50" charset="-52"/>
              </a:rPr>
              <a:t>уска </a:t>
            </a:r>
            <a:endParaRPr lang="ru-RU" sz="1300" b="1" dirty="0">
              <a:solidFill>
                <a:srgbClr val="FF0000"/>
              </a:solidFill>
              <a:latin typeface="PP Pangram Sans Narrow" pitchFamily="50" charset="-52"/>
            </a:endParaRPr>
          </a:p>
        </p:txBody>
      </p:sp>
      <p:pic>
        <p:nvPicPr>
          <p:cNvPr id="27" name="Picture 2" descr="https://cdn141.picsart.com/2868319520402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25" y="4135781"/>
            <a:ext cx="730743" cy="72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https://static.tildacdn.com/tild6461-6635-4536-a235-313439323033/neon-arrow-png-1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26" y="3964922"/>
            <a:ext cx="1243538" cy="124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7525066" y="4053177"/>
            <a:ext cx="4475304" cy="1068247"/>
          </a:xfrm>
          <a:prstGeom prst="rect">
            <a:avLst/>
          </a:prstGeom>
          <a:noFill/>
        </p:spPr>
        <p:txBody>
          <a:bodyPr wrap="square" lIns="73756" tIns="36878" rIns="73756" bIns="36878" rtlCol="0" anchor="t">
            <a:spAutoFit/>
          </a:bodyPr>
          <a:lstStyle/>
          <a:p>
            <a:pPr algn="ctr"/>
            <a: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  <a:t>Прописать в ТД право на ежегодный оплачиваемый отпуск продолжительностью</a:t>
            </a:r>
            <a:b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</a:br>
            <a: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  <a:t>31 календарный день </a:t>
            </a:r>
            <a:endParaRPr lang="ru-RU" sz="1100" b="1" dirty="0">
              <a:solidFill>
                <a:srgbClr val="FF0000"/>
              </a:solidFill>
              <a:latin typeface="PP Pangram Sans Narrow" pitchFamily="50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1222026" y="5370316"/>
            <a:ext cx="4842596" cy="351475"/>
          </a:xfrm>
          <a:prstGeom prst="rect">
            <a:avLst/>
          </a:prstGeom>
          <a:noFill/>
        </p:spPr>
        <p:txBody>
          <a:bodyPr wrap="square" lIns="73756" tIns="36878" rIns="73756" bIns="36878" rtlCol="0" anchor="t">
            <a:spAutoFit/>
          </a:bodyPr>
          <a:lstStyle/>
          <a:p>
            <a:pPr algn="ctr"/>
            <a:r>
              <a:rPr lang="ru-RU" b="1" dirty="0">
                <a:solidFill>
                  <a:srgbClr val="003EBA"/>
                </a:solidFill>
                <a:latin typeface="PP Pangram Sans Narrow" pitchFamily="50" charset="-52"/>
              </a:rPr>
              <a:t>Неверный расчет заработной платы </a:t>
            </a:r>
          </a:p>
        </p:txBody>
      </p:sp>
      <p:pic>
        <p:nvPicPr>
          <p:cNvPr id="32" name="Picture 2" descr="https://cdn141.picsart.com/2868319520402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74" y="5154502"/>
            <a:ext cx="730743" cy="72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 descr="https://static.tildacdn.com/tild6461-6635-4536-a235-313439323033/neon-arrow-png-1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25" y="5042197"/>
            <a:ext cx="1243538" cy="124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7694249" y="5503095"/>
            <a:ext cx="4253328" cy="322959"/>
          </a:xfrm>
          <a:prstGeom prst="rect">
            <a:avLst/>
          </a:prstGeom>
          <a:noFill/>
        </p:spPr>
        <p:txBody>
          <a:bodyPr wrap="square" lIns="73756" tIns="36878" rIns="73756" bIns="36878" rtlCol="0" anchor="t">
            <a:spAutoFit/>
          </a:bodyPr>
          <a:lstStyle/>
          <a:p>
            <a:pPr algn="ctr"/>
            <a: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  <a:t>Алгоритм проверки</a:t>
            </a:r>
            <a:endParaRPr lang="ru-RU" sz="1100" b="1" dirty="0">
              <a:solidFill>
                <a:srgbClr val="FF0000"/>
              </a:solidFill>
              <a:latin typeface="PP Pangram Sans Narrow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866602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841" cy="686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лог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5" y="108614"/>
            <a:ext cx="11967226" cy="62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72858" y="6379401"/>
            <a:ext cx="405433" cy="351475"/>
          </a:xfrm>
          <a:prstGeom prst="rect">
            <a:avLst/>
          </a:prstGeom>
          <a:noFill/>
        </p:spPr>
        <p:txBody>
          <a:bodyPr wrap="none" lIns="73756" tIns="36878" rIns="73756" bIns="36878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PP Pangram Sans Narrow" pitchFamily="50" charset="-52"/>
              </a:rPr>
              <a:t>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39811" y="95819"/>
            <a:ext cx="12195841" cy="621073"/>
          </a:xfrm>
          <a:prstGeom prst="rect">
            <a:avLst/>
          </a:prstGeom>
          <a:noFill/>
        </p:spPr>
        <p:txBody>
          <a:bodyPr wrap="square" lIns="73756" tIns="36878" rIns="73756" bIns="36878" rtlCol="0" anchor="t">
            <a:spAutoFit/>
          </a:bodyPr>
          <a:lstStyle/>
          <a:p>
            <a:pPr algn="ctr"/>
            <a:r>
              <a:rPr lang="ru-RU" sz="3500" b="1" dirty="0">
                <a:solidFill>
                  <a:srgbClr val="C00000"/>
                </a:solidFill>
                <a:latin typeface="PP Pangram Sans Narrow" pitchFamily="50" charset="-52"/>
              </a:rPr>
              <a:t>Алгоритм проверки</a:t>
            </a:r>
            <a:endParaRPr lang="ru-RU" sz="2600" b="1" dirty="0">
              <a:solidFill>
                <a:srgbClr val="C00000"/>
              </a:solidFill>
              <a:latin typeface="PP Pangram Sans Narrow" pitchFamily="50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084" y="1116963"/>
            <a:ext cx="3291720" cy="819818"/>
          </a:xfrm>
          <a:prstGeom prst="rect">
            <a:avLst/>
          </a:prstGeom>
          <a:noFill/>
        </p:spPr>
        <p:txBody>
          <a:bodyPr wrap="square" lIns="73756" tIns="36878" rIns="73756" bIns="36878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  <a:t>Установить количество рабочего времени несовершеннолетнего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14139" y="1183252"/>
            <a:ext cx="2781393" cy="628474"/>
          </a:xfrm>
          <a:prstGeom prst="rect">
            <a:avLst/>
          </a:prstGeom>
          <a:noFill/>
        </p:spPr>
        <p:txBody>
          <a:bodyPr wrap="square" lIns="73756" tIns="36878" rIns="73756" bIns="36878" rtlCol="0">
            <a:spAutoFit/>
          </a:bodyPr>
          <a:lstStyle/>
          <a:p>
            <a:pPr algn="ctr"/>
            <a:r>
              <a:rPr lang="ru-RU" b="1" dirty="0">
                <a:solidFill>
                  <a:srgbClr val="003EBA"/>
                </a:solidFill>
                <a:latin typeface="PP Pangram Sans Narrow" pitchFamily="50" charset="-52"/>
              </a:rPr>
              <a:t>Количество часов в день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90DAE56-FC52-D793-8111-1CA0EFE4F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8876" y="865825"/>
            <a:ext cx="1907540" cy="1222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3936F39-B6A5-5AFA-7050-03277FD09844}"/>
              </a:ext>
            </a:extLst>
          </p:cNvPr>
          <p:cNvSpPr txBox="1"/>
          <p:nvPr/>
        </p:nvSpPr>
        <p:spPr>
          <a:xfrm>
            <a:off x="3413831" y="1066498"/>
            <a:ext cx="805320" cy="819818"/>
          </a:xfrm>
          <a:prstGeom prst="rect">
            <a:avLst/>
          </a:prstGeom>
          <a:noFill/>
        </p:spPr>
        <p:txBody>
          <a:bodyPr wrap="square" lIns="73756" tIns="36878" rIns="73756" bIns="36878" rtlCol="0">
            <a:spAutoFit/>
          </a:bodyPr>
          <a:lstStyle/>
          <a:p>
            <a:pPr algn="ctr"/>
            <a:r>
              <a:rPr lang="ru-RU" sz="4800" b="1" dirty="0">
                <a:solidFill>
                  <a:srgbClr val="003EBA"/>
                </a:solidFill>
                <a:latin typeface="PP Pangram Sans Narrow" pitchFamily="50" charset="-52"/>
              </a:rPr>
              <a:t>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54820ED-DE7D-698D-0B3F-537D968148B6}"/>
              </a:ext>
            </a:extLst>
          </p:cNvPr>
          <p:cNvSpPr txBox="1"/>
          <p:nvPr/>
        </p:nvSpPr>
        <p:spPr>
          <a:xfrm>
            <a:off x="6853240" y="1117094"/>
            <a:ext cx="805320" cy="745289"/>
          </a:xfrm>
          <a:prstGeom prst="rect">
            <a:avLst/>
          </a:prstGeom>
          <a:noFill/>
        </p:spPr>
        <p:txBody>
          <a:bodyPr wrap="square" lIns="73756" tIns="36878" rIns="73756" bIns="36878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3EBA"/>
                </a:solidFill>
                <a:latin typeface="PP Pangram Sans Narrow" pitchFamily="50" charset="-52"/>
              </a:rPr>
              <a:t>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5938DAF-5B00-5817-F1FD-F0EE1C618186}"/>
              </a:ext>
            </a:extLst>
          </p:cNvPr>
          <p:cNvSpPr txBox="1"/>
          <p:nvPr/>
        </p:nvSpPr>
        <p:spPr>
          <a:xfrm>
            <a:off x="7501227" y="1175501"/>
            <a:ext cx="2937187" cy="628474"/>
          </a:xfrm>
          <a:prstGeom prst="rect">
            <a:avLst/>
          </a:prstGeom>
          <a:noFill/>
        </p:spPr>
        <p:txBody>
          <a:bodyPr wrap="square" lIns="73756" tIns="36878" rIns="73756" bIns="36878" rtlCol="0">
            <a:spAutoFit/>
          </a:bodyPr>
          <a:lstStyle/>
          <a:p>
            <a:pPr algn="ctr"/>
            <a:r>
              <a:rPr lang="ru-RU" b="1" dirty="0">
                <a:solidFill>
                  <a:srgbClr val="003EBA"/>
                </a:solidFill>
                <a:latin typeface="PP Pangram Sans Narrow" pitchFamily="50" charset="-52"/>
              </a:rPr>
              <a:t>Количество рабочих дней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6D526D-267C-2E5B-6871-F65D392BDB31}"/>
              </a:ext>
            </a:extLst>
          </p:cNvPr>
          <p:cNvSpPr txBox="1"/>
          <p:nvPr/>
        </p:nvSpPr>
        <p:spPr>
          <a:xfrm>
            <a:off x="-25576" y="1190653"/>
            <a:ext cx="805320" cy="621073"/>
          </a:xfrm>
          <a:prstGeom prst="rect">
            <a:avLst/>
          </a:prstGeom>
          <a:noFill/>
        </p:spPr>
        <p:txBody>
          <a:bodyPr wrap="square" lIns="73756" tIns="36878" rIns="73756" bIns="36878" rtlCol="0">
            <a:spAutoFit/>
          </a:bodyPr>
          <a:lstStyle/>
          <a:p>
            <a:pPr algn="ctr"/>
            <a:r>
              <a:rPr lang="ru-RU" sz="3500" b="1" dirty="0">
                <a:solidFill>
                  <a:srgbClr val="C00000"/>
                </a:solidFill>
                <a:latin typeface="PP Pangram Sans Narrow" pitchFamily="50" charset="-52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18AC7E1-62DA-726E-1876-8AEBABD15226}"/>
              </a:ext>
            </a:extLst>
          </p:cNvPr>
          <p:cNvSpPr txBox="1"/>
          <p:nvPr/>
        </p:nvSpPr>
        <p:spPr>
          <a:xfrm>
            <a:off x="1" y="2917843"/>
            <a:ext cx="805320" cy="621073"/>
          </a:xfrm>
          <a:prstGeom prst="rect">
            <a:avLst/>
          </a:prstGeom>
          <a:noFill/>
        </p:spPr>
        <p:txBody>
          <a:bodyPr wrap="square" lIns="73756" tIns="36878" rIns="73756" bIns="36878" rtlCol="0">
            <a:spAutoFit/>
          </a:bodyPr>
          <a:lstStyle/>
          <a:p>
            <a:pPr algn="ctr"/>
            <a:r>
              <a:rPr lang="ru-RU" sz="3500" b="1" dirty="0">
                <a:solidFill>
                  <a:srgbClr val="C00000"/>
                </a:solidFill>
                <a:latin typeface="PP Pangram Sans Narrow" pitchFamily="50" charset="-52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0B4E436-E8F9-BEFA-5317-9DD0FA171A5D}"/>
              </a:ext>
            </a:extLst>
          </p:cNvPr>
          <p:cNvSpPr txBox="1"/>
          <p:nvPr/>
        </p:nvSpPr>
        <p:spPr>
          <a:xfrm>
            <a:off x="635430" y="2844970"/>
            <a:ext cx="3114874" cy="819818"/>
          </a:xfrm>
          <a:prstGeom prst="rect">
            <a:avLst/>
          </a:prstGeom>
          <a:noFill/>
        </p:spPr>
        <p:txBody>
          <a:bodyPr wrap="square" lIns="73756" tIns="36878" rIns="73756" bIns="36878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  <a:t>Установить стоимость </a:t>
            </a:r>
            <a:b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</a:br>
            <a: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  <a:t>1 рабочего часа несовершеннолетнего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1F0D43D-90B8-E87E-0897-93013886924F}"/>
              </a:ext>
            </a:extLst>
          </p:cNvPr>
          <p:cNvSpPr txBox="1"/>
          <p:nvPr/>
        </p:nvSpPr>
        <p:spPr>
          <a:xfrm>
            <a:off x="3444721" y="2818471"/>
            <a:ext cx="805320" cy="819818"/>
          </a:xfrm>
          <a:prstGeom prst="rect">
            <a:avLst/>
          </a:prstGeom>
          <a:noFill/>
        </p:spPr>
        <p:txBody>
          <a:bodyPr wrap="square" lIns="73756" tIns="36878" rIns="73756" bIns="36878" rtlCol="0">
            <a:spAutoFit/>
          </a:bodyPr>
          <a:lstStyle/>
          <a:p>
            <a:pPr algn="ctr"/>
            <a:r>
              <a:rPr lang="ru-RU" sz="4800" b="1" dirty="0">
                <a:solidFill>
                  <a:srgbClr val="003EBA"/>
                </a:solidFill>
                <a:latin typeface="PP Pangram Sans Narrow" pitchFamily="50" charset="-52"/>
              </a:rPr>
              <a:t>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F2997C4-A53F-3E68-9BCB-C6CE7822F013}"/>
              </a:ext>
            </a:extLst>
          </p:cNvPr>
          <p:cNvSpPr txBox="1"/>
          <p:nvPr/>
        </p:nvSpPr>
        <p:spPr>
          <a:xfrm>
            <a:off x="4060648" y="2800819"/>
            <a:ext cx="2888373" cy="905473"/>
          </a:xfrm>
          <a:prstGeom prst="rect">
            <a:avLst/>
          </a:prstGeom>
          <a:noFill/>
        </p:spPr>
        <p:txBody>
          <a:bodyPr wrap="square" lIns="73756" tIns="36878" rIns="73756" bIns="36878" rtlCol="0">
            <a:spAutoFit/>
          </a:bodyPr>
          <a:lstStyle/>
          <a:p>
            <a:pPr algn="ctr"/>
            <a:r>
              <a:rPr lang="ru-RU" b="1" dirty="0">
                <a:solidFill>
                  <a:srgbClr val="003EBA"/>
                </a:solidFill>
                <a:latin typeface="PP Pangram Sans Narrow" pitchFamily="50" charset="-52"/>
              </a:rPr>
              <a:t>Зарплата за весь период отработанного времени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53E604F-62B1-ED50-250B-E088F427F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5759" y="2550846"/>
            <a:ext cx="1911591" cy="1279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99B4AD0-C135-F9B0-4721-66E961FC52DA}"/>
              </a:ext>
            </a:extLst>
          </p:cNvPr>
          <p:cNvSpPr txBox="1"/>
          <p:nvPr/>
        </p:nvSpPr>
        <p:spPr>
          <a:xfrm>
            <a:off x="6895533" y="2861981"/>
            <a:ext cx="805320" cy="745289"/>
          </a:xfrm>
          <a:prstGeom prst="rect">
            <a:avLst/>
          </a:prstGeom>
          <a:noFill/>
        </p:spPr>
        <p:txBody>
          <a:bodyPr wrap="square" lIns="73756" tIns="36878" rIns="73756" bIns="36878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3EBA"/>
                </a:solidFill>
                <a:latin typeface="PP Pangram Sans Narrow" pitchFamily="50" charset="-52"/>
              </a:rPr>
              <a:t>/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3A06316-A7B0-5BAA-F127-16B58F0CE70A}"/>
              </a:ext>
            </a:extLst>
          </p:cNvPr>
          <p:cNvSpPr txBox="1"/>
          <p:nvPr/>
        </p:nvSpPr>
        <p:spPr>
          <a:xfrm>
            <a:off x="7550041" y="2781888"/>
            <a:ext cx="2888373" cy="905473"/>
          </a:xfrm>
          <a:prstGeom prst="rect">
            <a:avLst/>
          </a:prstGeom>
          <a:noFill/>
        </p:spPr>
        <p:txBody>
          <a:bodyPr wrap="square" lIns="73756" tIns="36878" rIns="73756" bIns="36878" rtlCol="0">
            <a:spAutoFit/>
          </a:bodyPr>
          <a:lstStyle/>
          <a:p>
            <a:pPr algn="ctr"/>
            <a:r>
              <a:rPr lang="ru-RU" b="1" dirty="0">
                <a:solidFill>
                  <a:srgbClr val="003EBA"/>
                </a:solidFill>
                <a:latin typeface="PP Pangram Sans Narrow" pitchFamily="50" charset="-52"/>
              </a:rPr>
              <a:t>Количество рабочего времени за весь период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EAB35C2-F6B0-9B9E-A854-D24045D10C21}"/>
              </a:ext>
            </a:extLst>
          </p:cNvPr>
          <p:cNvSpPr txBox="1"/>
          <p:nvPr/>
        </p:nvSpPr>
        <p:spPr>
          <a:xfrm>
            <a:off x="-25576" y="4472893"/>
            <a:ext cx="805320" cy="621073"/>
          </a:xfrm>
          <a:prstGeom prst="rect">
            <a:avLst/>
          </a:prstGeom>
          <a:noFill/>
        </p:spPr>
        <p:txBody>
          <a:bodyPr wrap="square" lIns="73756" tIns="36878" rIns="73756" bIns="36878" rtlCol="0">
            <a:spAutoFit/>
          </a:bodyPr>
          <a:lstStyle/>
          <a:p>
            <a:pPr algn="ctr"/>
            <a:r>
              <a:rPr lang="ru-RU" sz="3500" b="1" dirty="0">
                <a:solidFill>
                  <a:srgbClr val="C00000"/>
                </a:solidFill>
                <a:latin typeface="PP Pangram Sans Narrow" pitchFamily="50" charset="-52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F770B83-CB2F-122E-A4CE-50F232135C85}"/>
              </a:ext>
            </a:extLst>
          </p:cNvPr>
          <p:cNvSpPr txBox="1"/>
          <p:nvPr/>
        </p:nvSpPr>
        <p:spPr>
          <a:xfrm>
            <a:off x="484160" y="4399118"/>
            <a:ext cx="3266144" cy="1068247"/>
          </a:xfrm>
          <a:prstGeom prst="rect">
            <a:avLst/>
          </a:prstGeom>
          <a:noFill/>
        </p:spPr>
        <p:txBody>
          <a:bodyPr wrap="square" lIns="73756" tIns="36878" rIns="73756" bIns="36878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  <a:t>Установить размер зарплаты </a:t>
            </a:r>
            <a:b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</a:br>
            <a: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  <a:t>при обычном графике исходя из стоимости 1 часа несовершеннолетнего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3B3F3D1-851B-413F-9E5D-2024D0CB6E99}"/>
              </a:ext>
            </a:extLst>
          </p:cNvPr>
          <p:cNvSpPr txBox="1"/>
          <p:nvPr/>
        </p:nvSpPr>
        <p:spPr>
          <a:xfrm>
            <a:off x="3444721" y="4543948"/>
            <a:ext cx="805320" cy="819818"/>
          </a:xfrm>
          <a:prstGeom prst="rect">
            <a:avLst/>
          </a:prstGeom>
          <a:noFill/>
        </p:spPr>
        <p:txBody>
          <a:bodyPr wrap="square" lIns="73756" tIns="36878" rIns="73756" bIns="36878" rtlCol="0">
            <a:spAutoFit/>
          </a:bodyPr>
          <a:lstStyle/>
          <a:p>
            <a:pPr algn="ctr"/>
            <a:r>
              <a:rPr lang="ru-RU" sz="4800" b="1" dirty="0">
                <a:solidFill>
                  <a:srgbClr val="003EBA"/>
                </a:solidFill>
                <a:latin typeface="PP Pangram Sans Narrow" pitchFamily="50" charset="-52"/>
              </a:rPr>
              <a:t>=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630D723E-067B-C515-2A70-B4B6FB338D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5758" y="4297457"/>
            <a:ext cx="1911591" cy="1271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CB7577F-02A2-4979-FAB1-A3A67B15365E}"/>
              </a:ext>
            </a:extLst>
          </p:cNvPr>
          <p:cNvSpPr txBox="1"/>
          <p:nvPr/>
        </p:nvSpPr>
        <p:spPr>
          <a:xfrm>
            <a:off x="6949021" y="4581211"/>
            <a:ext cx="805320" cy="745289"/>
          </a:xfrm>
          <a:prstGeom prst="rect">
            <a:avLst/>
          </a:prstGeom>
          <a:noFill/>
        </p:spPr>
        <p:txBody>
          <a:bodyPr wrap="square" lIns="73756" tIns="36878" rIns="73756" bIns="36878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3EBA"/>
                </a:solidFill>
                <a:latin typeface="PP Pangram Sans Narrow" pitchFamily="50" charset="-52"/>
              </a:rPr>
              <a:t>Х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33779F9-AC7D-D41C-0D2A-8E281D877AAD}"/>
              </a:ext>
            </a:extLst>
          </p:cNvPr>
          <p:cNvSpPr txBox="1"/>
          <p:nvPr/>
        </p:nvSpPr>
        <p:spPr>
          <a:xfrm>
            <a:off x="4065800" y="4501120"/>
            <a:ext cx="3048152" cy="905473"/>
          </a:xfrm>
          <a:prstGeom prst="rect">
            <a:avLst/>
          </a:prstGeom>
          <a:noFill/>
        </p:spPr>
        <p:txBody>
          <a:bodyPr wrap="square" lIns="73756" tIns="36878" rIns="73756" bIns="36878" rtlCol="0">
            <a:spAutoFit/>
          </a:bodyPr>
          <a:lstStyle/>
          <a:p>
            <a:pPr algn="ctr"/>
            <a:r>
              <a:rPr lang="ru-RU" b="1" dirty="0">
                <a:solidFill>
                  <a:srgbClr val="003EBA"/>
                </a:solidFill>
                <a:latin typeface="PP Pangram Sans Narrow" pitchFamily="50" charset="-52"/>
              </a:rPr>
              <a:t>Стоимость 1 рабочего часа несовершеннолетнего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5C1CE91-E6CE-A060-B0FF-5B7020C0B30C}"/>
              </a:ext>
            </a:extLst>
          </p:cNvPr>
          <p:cNvSpPr txBox="1"/>
          <p:nvPr/>
        </p:nvSpPr>
        <p:spPr>
          <a:xfrm>
            <a:off x="7550041" y="4501120"/>
            <a:ext cx="3048152" cy="905473"/>
          </a:xfrm>
          <a:prstGeom prst="rect">
            <a:avLst/>
          </a:prstGeom>
          <a:noFill/>
        </p:spPr>
        <p:txBody>
          <a:bodyPr wrap="square" lIns="73756" tIns="36878" rIns="73756" bIns="36878" rtlCol="0">
            <a:spAutoFit/>
          </a:bodyPr>
          <a:lstStyle/>
          <a:p>
            <a:pPr algn="ctr"/>
            <a:r>
              <a:rPr lang="ru-RU" b="1" dirty="0">
                <a:solidFill>
                  <a:srgbClr val="003EBA"/>
                </a:solidFill>
                <a:latin typeface="PP Pangram Sans Narrow" pitchFamily="50" charset="-52"/>
              </a:rPr>
              <a:t>Количество рабочих часов при обычном графике</a:t>
            </a:r>
          </a:p>
        </p:txBody>
      </p:sp>
    </p:spTree>
    <p:extLst>
      <p:ext uri="{BB962C8B-B14F-4D97-AF65-F5344CB8AC3E}">
        <p14:creationId xmlns:p14="http://schemas.microsoft.com/office/powerpoint/2010/main" val="42556631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841" cy="686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лог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5" y="108614"/>
            <a:ext cx="11967226" cy="62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72858" y="6379401"/>
            <a:ext cx="405433" cy="351475"/>
          </a:xfrm>
          <a:prstGeom prst="rect">
            <a:avLst/>
          </a:prstGeom>
          <a:noFill/>
        </p:spPr>
        <p:txBody>
          <a:bodyPr wrap="none" lIns="73756" tIns="36878" rIns="73756" bIns="36878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PP Pangram Sans Narrow" pitchFamily="50" charset="-52"/>
              </a:rPr>
              <a:t>1</a:t>
            </a:r>
            <a:r>
              <a:rPr lang="en-US" dirty="0">
                <a:solidFill>
                  <a:schemeClr val="bg1"/>
                </a:solidFill>
                <a:latin typeface="PP Pangram Sans Narrow" pitchFamily="50" charset="-52"/>
              </a:rPr>
              <a:t>5</a:t>
            </a:r>
            <a:endParaRPr lang="ru-RU" dirty="0">
              <a:solidFill>
                <a:schemeClr val="bg1"/>
              </a:solidFill>
              <a:latin typeface="PP Pangram Sans Narrow" pitchFamily="50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0" y="108615"/>
            <a:ext cx="12195841" cy="621073"/>
          </a:xfrm>
          <a:prstGeom prst="rect">
            <a:avLst/>
          </a:prstGeom>
          <a:noFill/>
        </p:spPr>
        <p:txBody>
          <a:bodyPr wrap="square" lIns="73756" tIns="36878" rIns="73756" bIns="36878" rtlCol="0" anchor="t">
            <a:spAutoFit/>
          </a:bodyPr>
          <a:lstStyle/>
          <a:p>
            <a:pPr algn="ctr"/>
            <a:r>
              <a:rPr lang="ru-RU" sz="3500" b="1" dirty="0">
                <a:solidFill>
                  <a:srgbClr val="C00000"/>
                </a:solidFill>
                <a:latin typeface="PP Pangram Sans Narrow" pitchFamily="50" charset="-52"/>
              </a:rPr>
              <a:t>Пример расчёта</a:t>
            </a:r>
            <a:endParaRPr lang="ru-RU" sz="2600" b="1" dirty="0">
              <a:solidFill>
                <a:srgbClr val="C00000"/>
              </a:solidFill>
              <a:latin typeface="PP Pangram Sans Narrow" pitchFamily="50" charset="-52"/>
            </a:endParaRPr>
          </a:p>
        </p:txBody>
      </p:sp>
      <p:pic>
        <p:nvPicPr>
          <p:cNvPr id="9" name="Picture 9" descr="https://static.tildacdn.com/tild6461-6635-4536-a235-313439323033/neon-arrow-png-1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79744" y="2323836"/>
            <a:ext cx="879222" cy="87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267301" y="1138026"/>
            <a:ext cx="5904108" cy="10682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3756" tIns="36878" rIns="73756" bIns="36878" rtlCol="0" anchor="t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PP Pangram Sans Narrow" pitchFamily="50" charset="-52"/>
              </a:rPr>
              <a:t>Зарплата подростка по ТД: </a:t>
            </a:r>
            <a:r>
              <a:rPr lang="ru-RU" sz="2300" b="1" dirty="0" smtClean="0">
                <a:solidFill>
                  <a:srgbClr val="003EBA"/>
                </a:solidFill>
                <a:latin typeface="PP Pangram Sans Narrow" pitchFamily="50" charset="-52"/>
              </a:rPr>
              <a:t>10 126,40 </a:t>
            </a:r>
            <a:r>
              <a:rPr lang="ru-RU" sz="1600" b="1" dirty="0" smtClean="0">
                <a:solidFill>
                  <a:srgbClr val="003EBA"/>
                </a:solidFill>
                <a:latin typeface="PP Pangram Sans Narrow" pitchFamily="50" charset="-52"/>
              </a:rPr>
              <a:t>рубля</a:t>
            </a:r>
            <a:endParaRPr lang="ru-RU" b="1" dirty="0">
              <a:solidFill>
                <a:srgbClr val="003EBA"/>
              </a:solidFill>
              <a:latin typeface="PP Pangram Sans Narrow" pitchFamily="50" charset="-52"/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PP Pangram Sans Narrow" pitchFamily="50" charset="-52"/>
              </a:rPr>
              <a:t>Срок работы:</a:t>
            </a:r>
            <a: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  <a:t>	</a:t>
            </a:r>
            <a:r>
              <a:rPr lang="ru-RU" sz="1900" b="1" dirty="0">
                <a:solidFill>
                  <a:srgbClr val="003EBA"/>
                </a:solidFill>
                <a:latin typeface="PP Pangram Sans Narrow" pitchFamily="50" charset="-52"/>
              </a:rPr>
              <a:t>1 </a:t>
            </a:r>
            <a: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  <a:t>месяц (февраль 2024 года)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PP Pangram Sans Narrow" pitchFamily="50" charset="-52"/>
              </a:rPr>
              <a:t>Режим работы:  </a:t>
            </a:r>
            <a: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  <a:t>в день по </a:t>
            </a:r>
            <a:r>
              <a:rPr lang="ru-RU" sz="2300" b="1" dirty="0">
                <a:solidFill>
                  <a:srgbClr val="003EBA"/>
                </a:solidFill>
                <a:latin typeface="PP Pangram Sans Narrow" pitchFamily="50" charset="-52"/>
              </a:rPr>
              <a:t>4</a:t>
            </a:r>
            <a: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  <a:t> часа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856A4BE-1AF2-6A54-2ABA-FD7A1E628F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10"/>
          <a:stretch/>
        </p:blipFill>
        <p:spPr>
          <a:xfrm>
            <a:off x="6212467" y="1057287"/>
            <a:ext cx="5904108" cy="4676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646F52-865D-B381-C502-738E3206E5DC}"/>
              </a:ext>
            </a:extLst>
          </p:cNvPr>
          <p:cNvSpPr txBox="1"/>
          <p:nvPr/>
        </p:nvSpPr>
        <p:spPr>
          <a:xfrm>
            <a:off x="308358" y="3202627"/>
            <a:ext cx="5904108" cy="2782411"/>
          </a:xfrm>
          <a:prstGeom prst="rect">
            <a:avLst/>
          </a:prstGeom>
          <a:noFill/>
        </p:spPr>
        <p:txBody>
          <a:bodyPr wrap="square" lIns="73756" tIns="36878" rIns="73756" bIns="36878" rtlCol="0" anchor="t">
            <a:spAutoFit/>
          </a:bodyPr>
          <a:lstStyle/>
          <a:p>
            <a:pPr marL="368778" indent="-368778" algn="ctr">
              <a:buAutoNum type="arabicParenR"/>
            </a:pPr>
            <a:r>
              <a:rPr lang="ru-RU" sz="1600" b="1" dirty="0">
                <a:solidFill>
                  <a:srgbClr val="C00000"/>
                </a:solidFill>
                <a:latin typeface="PP Pangram Sans Narrow" pitchFamily="50" charset="-52"/>
              </a:rPr>
              <a:t>Количество рабочего времени подростка: </a:t>
            </a:r>
          </a:p>
          <a:p>
            <a:pPr algn="ctr"/>
            <a:r>
              <a:rPr lang="ru-RU" sz="2300" b="1" dirty="0">
                <a:solidFill>
                  <a:srgbClr val="003EBA"/>
                </a:solidFill>
                <a:latin typeface="PP Pangram Sans Narrow" pitchFamily="50" charset="-52"/>
              </a:rPr>
              <a:t>4</a:t>
            </a:r>
            <a: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  <a:t> часа Х </a:t>
            </a:r>
            <a:r>
              <a:rPr lang="ru-RU" sz="2300" b="1" dirty="0">
                <a:solidFill>
                  <a:srgbClr val="003EBA"/>
                </a:solidFill>
                <a:latin typeface="PP Pangram Sans Narrow" pitchFamily="50" charset="-52"/>
              </a:rPr>
              <a:t>20</a:t>
            </a:r>
            <a: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  <a:t> рабочих дней в феврале=</a:t>
            </a:r>
            <a:r>
              <a:rPr lang="ru-RU" sz="2300" b="1" dirty="0">
                <a:solidFill>
                  <a:srgbClr val="003EBA"/>
                </a:solidFill>
                <a:latin typeface="PP Pangram Sans Narrow" pitchFamily="50" charset="-52"/>
              </a:rPr>
              <a:t> </a:t>
            </a:r>
            <a:r>
              <a:rPr lang="ru-RU" sz="2300" b="1" dirty="0">
                <a:solidFill>
                  <a:srgbClr val="C00000"/>
                </a:solidFill>
                <a:latin typeface="PP Pangram Sans Narrow" pitchFamily="50" charset="-52"/>
              </a:rPr>
              <a:t>80</a:t>
            </a:r>
            <a:r>
              <a:rPr lang="ru-RU" sz="2300" b="1" dirty="0">
                <a:solidFill>
                  <a:srgbClr val="003EBA"/>
                </a:solidFill>
                <a:latin typeface="PP Pangram Sans Narrow" pitchFamily="50" charset="-52"/>
              </a:rPr>
              <a:t> </a:t>
            </a:r>
            <a: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  <a:t>часов </a:t>
            </a:r>
          </a:p>
          <a:p>
            <a:pPr algn="ctr"/>
            <a:endParaRPr lang="ru-RU" b="1" dirty="0">
              <a:solidFill>
                <a:srgbClr val="003EBA"/>
              </a:solidFill>
              <a:latin typeface="PP Pangram Sans Narrow" pitchFamily="50" charset="-52"/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PP Pangram Sans Narrow" pitchFamily="50" charset="-52"/>
              </a:rPr>
              <a:t>2) Стоимость 1 рабочего часа подростка:</a:t>
            </a:r>
            <a:r>
              <a:rPr lang="ru-RU" sz="2300" b="1" dirty="0">
                <a:solidFill>
                  <a:srgbClr val="003EBA"/>
                </a:solidFill>
                <a:latin typeface="PP Pangram Sans Narrow" pitchFamily="50" charset="-52"/>
              </a:rPr>
              <a:t> </a:t>
            </a:r>
          </a:p>
          <a:p>
            <a:pPr algn="ctr"/>
            <a:r>
              <a:rPr lang="ru-RU" sz="2300" b="1" dirty="0" smtClean="0">
                <a:solidFill>
                  <a:srgbClr val="003EBA"/>
                </a:solidFill>
                <a:latin typeface="PP Pangram Sans Narrow" pitchFamily="50" charset="-52"/>
              </a:rPr>
              <a:t>10 126,40 </a:t>
            </a:r>
            <a:r>
              <a:rPr lang="ru-RU" sz="1600" b="1" dirty="0" smtClean="0">
                <a:solidFill>
                  <a:srgbClr val="003EBA"/>
                </a:solidFill>
                <a:latin typeface="PP Pangram Sans Narrow" pitchFamily="50" charset="-52"/>
              </a:rPr>
              <a:t>рубля </a:t>
            </a:r>
            <a: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  <a:t>/ </a:t>
            </a:r>
            <a:r>
              <a:rPr lang="ru-RU" sz="2300" b="1" dirty="0">
                <a:solidFill>
                  <a:srgbClr val="003EBA"/>
                </a:solidFill>
                <a:latin typeface="PP Pangram Sans Narrow" pitchFamily="50" charset="-52"/>
              </a:rPr>
              <a:t>80</a:t>
            </a:r>
            <a: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  <a:t> часов = </a:t>
            </a:r>
            <a:r>
              <a:rPr lang="ru-RU" sz="2300" b="1" dirty="0" smtClean="0">
                <a:solidFill>
                  <a:srgbClr val="C00000"/>
                </a:solidFill>
                <a:latin typeface="PP Pangram Sans Narrow" pitchFamily="50" charset="-52"/>
              </a:rPr>
              <a:t>126,58</a:t>
            </a:r>
            <a:r>
              <a:rPr lang="ru-RU" sz="1600" b="1" dirty="0" smtClean="0">
                <a:solidFill>
                  <a:srgbClr val="003EBA"/>
                </a:solidFill>
                <a:latin typeface="PP Pangram Sans Narrow" pitchFamily="50" charset="-52"/>
              </a:rPr>
              <a:t> </a:t>
            </a:r>
            <a: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  <a:t>рубля	</a:t>
            </a:r>
          </a:p>
          <a:p>
            <a:pPr algn="ctr"/>
            <a:endParaRPr lang="ru-RU" sz="1600" b="1" dirty="0">
              <a:solidFill>
                <a:srgbClr val="003EBA"/>
              </a:solidFill>
              <a:latin typeface="PP Pangram Sans Narrow" pitchFamily="50" charset="-52"/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PP Pangram Sans Narrow" pitchFamily="50" charset="-52"/>
              </a:rPr>
              <a:t>3) Размер зарплаты при 40-часовом графике: </a:t>
            </a:r>
          </a:p>
          <a:p>
            <a:pPr algn="ctr"/>
            <a:r>
              <a:rPr lang="ru-RU" sz="2300" b="1" dirty="0" smtClean="0">
                <a:solidFill>
                  <a:srgbClr val="003EBA"/>
                </a:solidFill>
                <a:latin typeface="PP Pangram Sans Narrow" pitchFamily="50" charset="-52"/>
              </a:rPr>
              <a:t>126,58 </a:t>
            </a:r>
            <a: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  <a:t>рубля х </a:t>
            </a:r>
            <a:r>
              <a:rPr lang="ru-RU" sz="2300" b="1" dirty="0">
                <a:solidFill>
                  <a:srgbClr val="003EBA"/>
                </a:solidFill>
                <a:latin typeface="PP Pangram Sans Narrow" pitchFamily="50" charset="-52"/>
              </a:rPr>
              <a:t>159</a:t>
            </a:r>
            <a: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  <a:t> часов = </a:t>
            </a:r>
            <a:r>
              <a:rPr lang="ru-RU" sz="2300" b="1" dirty="0" smtClean="0">
                <a:solidFill>
                  <a:srgbClr val="C00000"/>
                </a:solidFill>
                <a:latin typeface="PP Pangram Sans Narrow" pitchFamily="50" charset="-52"/>
              </a:rPr>
              <a:t>20 126,22</a:t>
            </a:r>
            <a:r>
              <a:rPr lang="ru-RU" sz="2300" b="1" dirty="0" smtClean="0">
                <a:solidFill>
                  <a:srgbClr val="003EBA"/>
                </a:solidFill>
                <a:latin typeface="PP Pangram Sans Narrow" pitchFamily="50" charset="-52"/>
              </a:rPr>
              <a:t> </a:t>
            </a:r>
            <a:r>
              <a:rPr lang="ru-RU" sz="1600" b="1" dirty="0">
                <a:solidFill>
                  <a:srgbClr val="003EBA"/>
                </a:solidFill>
                <a:latin typeface="PP Pangram Sans Narrow" pitchFamily="50" charset="-52"/>
              </a:rPr>
              <a:t>рублей</a:t>
            </a:r>
          </a:p>
          <a:p>
            <a:endParaRPr lang="ru-RU" sz="1900" b="1" dirty="0">
              <a:solidFill>
                <a:srgbClr val="003EBA"/>
              </a:solidFill>
              <a:latin typeface="PP Pangram Sans Narrow" pitchFamily="50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5000A75-9875-8E3B-A698-565F4A0302F1}"/>
              </a:ext>
            </a:extLst>
          </p:cNvPr>
          <p:cNvSpPr txBox="1"/>
          <p:nvPr/>
        </p:nvSpPr>
        <p:spPr>
          <a:xfrm>
            <a:off x="7151366" y="5633024"/>
            <a:ext cx="4105574" cy="428419"/>
          </a:xfrm>
          <a:prstGeom prst="rect">
            <a:avLst/>
          </a:prstGeom>
          <a:noFill/>
        </p:spPr>
        <p:txBody>
          <a:bodyPr wrap="square" lIns="73756" tIns="36878" rIns="73756" bIns="36878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3EBA"/>
                </a:solidFill>
                <a:latin typeface="PP Pangram Sans Narrow" pitchFamily="50" charset="-52"/>
              </a:rPr>
              <a:t>P.S.</a:t>
            </a:r>
            <a:r>
              <a:rPr lang="ru-RU" sz="1600" b="1" i="1" dirty="0">
                <a:solidFill>
                  <a:srgbClr val="003EBA"/>
                </a:solidFill>
                <a:latin typeface="PP Pangram Sans Narrow" pitchFamily="50" charset="-52"/>
              </a:rPr>
              <a:t>: МРЗП в ЛО – </a:t>
            </a:r>
            <a:r>
              <a:rPr lang="ru-RU" sz="2300" b="1" i="1" dirty="0">
                <a:solidFill>
                  <a:srgbClr val="C00000"/>
                </a:solidFill>
                <a:latin typeface="PP Pangram Sans Narrow" pitchFamily="50" charset="-52"/>
              </a:rPr>
              <a:t>20 125 </a:t>
            </a:r>
            <a:r>
              <a:rPr lang="ru-RU" sz="1600" b="1" i="1" dirty="0">
                <a:solidFill>
                  <a:srgbClr val="003EBA"/>
                </a:solidFill>
                <a:latin typeface="PP Pangram Sans Narrow" pitchFamily="50" charset="-52"/>
              </a:rPr>
              <a:t>рублей</a:t>
            </a:r>
          </a:p>
        </p:txBody>
      </p:sp>
    </p:spTree>
    <p:extLst>
      <p:ext uri="{BB962C8B-B14F-4D97-AF65-F5344CB8AC3E}">
        <p14:creationId xmlns:p14="http://schemas.microsoft.com/office/powerpoint/2010/main" val="2843411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РАБОТА!!!!!!!\Администрация\КОМАНДА 47\ЭЛЕМЕНТЫ ФС\паттерн\паттерн 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55962" y="0"/>
            <a:ext cx="9636038" cy="463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6439" y="3265714"/>
            <a:ext cx="6712506" cy="235131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Материальная поддержка несовершеннолетним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43" y="1522310"/>
            <a:ext cx="1901829" cy="795283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0" y="6487029"/>
            <a:ext cx="12192000" cy="370971"/>
            <a:chOff x="0" y="4779529"/>
            <a:chExt cx="9144000" cy="370971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779529"/>
              <a:ext cx="6995442" cy="370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979"/>
            <a:stretch/>
          </p:blipFill>
          <p:spPr bwMode="auto">
            <a:xfrm rot="10800000">
              <a:off x="6204456" y="4779530"/>
              <a:ext cx="2939544" cy="370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3" descr="R:\ПРЕСС-СЛУЖБА\БРЕНДБУК\Комитет\Логотип комитета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21391" r="7790" b="31668"/>
          <a:stretch/>
        </p:blipFill>
        <p:spPr bwMode="auto">
          <a:xfrm>
            <a:off x="83213" y="217934"/>
            <a:ext cx="2123090" cy="10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66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84285"/>
            <a:ext cx="10515600" cy="549267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Перед трудоустройством несовершеннолетний гражданин подает </a:t>
            </a:r>
            <a:r>
              <a:rPr lang="ru-RU" b="1" dirty="0" smtClean="0"/>
              <a:t>заявление</a:t>
            </a:r>
            <a:r>
              <a:rPr lang="ru-RU" dirty="0" smtClean="0"/>
              <a:t> в электронной форме через портал </a:t>
            </a:r>
            <a:r>
              <a:rPr lang="ru-RU" b="1" dirty="0" smtClean="0"/>
              <a:t>«Работа России»</a:t>
            </a:r>
            <a:endParaRPr lang="ru-RU" b="1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6487029"/>
            <a:ext cx="12192000" cy="370971"/>
            <a:chOff x="0" y="4779529"/>
            <a:chExt cx="9144000" cy="37097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779529"/>
              <a:ext cx="6995442" cy="370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979"/>
            <a:stretch/>
          </p:blipFill>
          <p:spPr bwMode="auto">
            <a:xfrm rot="10800000">
              <a:off x="6204456" y="4779530"/>
              <a:ext cx="2939544" cy="370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89EFAE2-5FB6-AE5D-7DA6-D66A7AC612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123" y="132897"/>
            <a:ext cx="1331640" cy="551388"/>
          </a:xfrm>
          <a:prstGeom prst="rect">
            <a:avLst/>
          </a:prstGeom>
        </p:spPr>
      </p:pic>
      <p:sp>
        <p:nvSpPr>
          <p:cNvPr id="8" name="Стрелка вверх 7"/>
          <p:cNvSpPr/>
          <p:nvPr/>
        </p:nvSpPr>
        <p:spPr>
          <a:xfrm>
            <a:off x="5462648" y="1555667"/>
            <a:ext cx="1068779" cy="653143"/>
          </a:xfrm>
          <a:prstGeom prst="up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85652" y="2242395"/>
            <a:ext cx="102335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Для этого у гражданина должна быть </a:t>
            </a:r>
          </a:p>
          <a:p>
            <a:pPr algn="ctr"/>
            <a:r>
              <a:rPr lang="ru-RU" sz="2800" dirty="0" smtClean="0"/>
              <a:t>подтвержденная учетная запись на </a:t>
            </a:r>
            <a:r>
              <a:rPr lang="ru-RU" sz="2800" b="1" dirty="0" err="1" smtClean="0"/>
              <a:t>Госуслугах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(лучше сделать это заранее)</a:t>
            </a:r>
            <a:endParaRPr lang="ru-RU" sz="28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608" y="4161780"/>
            <a:ext cx="3793721" cy="2544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271" y="2733011"/>
            <a:ext cx="1161491" cy="106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6884" y="4868882"/>
            <a:ext cx="52963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Подтвердить учетную запись на </a:t>
            </a:r>
            <a:r>
              <a:rPr lang="ru-RU" sz="2000" dirty="0" err="1" smtClean="0"/>
              <a:t>Госуслугах</a:t>
            </a:r>
            <a:r>
              <a:rPr lang="ru-RU" sz="2000" dirty="0" smtClean="0"/>
              <a:t> можно в МФЦ, в Сбербанке, в ЦЗН, в ОСФР, самостоятельно через приложение </a:t>
            </a:r>
          </a:p>
          <a:p>
            <a:r>
              <a:rPr lang="ru-RU" sz="2000" dirty="0" smtClean="0"/>
              <a:t>банк-онлайн (например Сбербанк онлайн)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7079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6487029"/>
            <a:ext cx="12192000" cy="370971"/>
            <a:chOff x="0" y="4779529"/>
            <a:chExt cx="9144000" cy="37097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779529"/>
              <a:ext cx="6995442" cy="370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979"/>
            <a:stretch/>
          </p:blipFill>
          <p:spPr bwMode="auto">
            <a:xfrm rot="10800000">
              <a:off x="6204456" y="4779530"/>
              <a:ext cx="2939544" cy="370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89EFAE2-5FB6-AE5D-7DA6-D66A7AC612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123" y="132897"/>
            <a:ext cx="1331640" cy="551388"/>
          </a:xfrm>
          <a:prstGeom prst="rect">
            <a:avLst/>
          </a:prstGeom>
        </p:spPr>
      </p:pic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838200" y="684285"/>
            <a:ext cx="10515600" cy="549267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В заявлении указываются </a:t>
            </a:r>
            <a:r>
              <a:rPr lang="ru-RU" b="1" dirty="0" smtClean="0">
                <a:solidFill>
                  <a:srgbClr val="FF0000"/>
                </a:solidFill>
              </a:rPr>
              <a:t>реквизиты карты МИР </a:t>
            </a:r>
            <a:r>
              <a:rPr lang="ru-RU" b="1" dirty="0" smtClean="0"/>
              <a:t>для перечисления материальной поддержки</a:t>
            </a:r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! Расчетный счет должен быть открыт на имя несовершеннолетнего !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Работодатель направляет реквизиты в ЦЗН для сверки </a:t>
            </a:r>
          </a:p>
          <a:p>
            <a:pPr marL="0" indent="0" algn="ctr">
              <a:buNone/>
            </a:pPr>
            <a:r>
              <a:rPr lang="ru-RU" dirty="0" smtClean="0"/>
              <a:t>с заявлением несовершеннолетнего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0747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54" y="831273"/>
            <a:ext cx="12073246" cy="534569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В конце периода несовершеннолетнему работнику на основании табеля, предоставленного работодателем, выплачивается материальная поддержка от ЦЗН в размере </a:t>
            </a:r>
            <a:r>
              <a:rPr lang="ru-RU" b="1" dirty="0" smtClean="0">
                <a:solidFill>
                  <a:srgbClr val="FF0000"/>
                </a:solidFill>
              </a:rPr>
              <a:t>2250 рублей в месяц</a:t>
            </a:r>
            <a:r>
              <a:rPr lang="ru-RU" b="1" dirty="0" smtClean="0"/>
              <a:t>.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sz="2400" b="1" dirty="0" smtClean="0"/>
              <a:t>Пример 1</a:t>
            </a:r>
            <a:r>
              <a:rPr lang="ru-RU" sz="2400" dirty="0" smtClean="0"/>
              <a:t>: если гражданин отработал с 03.06.2024 по 28.06.2024 (полный рабочий месяц) без прогулов, то выплата составит 2250 руб.</a:t>
            </a:r>
          </a:p>
          <a:p>
            <a:pPr marL="0" indent="0">
              <a:buNone/>
            </a:pPr>
            <a:r>
              <a:rPr lang="ru-RU" sz="2400" b="1" dirty="0" smtClean="0"/>
              <a:t>Пример 2</a:t>
            </a:r>
            <a:r>
              <a:rPr lang="ru-RU" sz="2400" dirty="0" smtClean="0"/>
              <a:t>:</a:t>
            </a:r>
            <a:r>
              <a:rPr lang="ru-RU" sz="2400" dirty="0"/>
              <a:t> если гражданин отработал с 03.06.2024 по 28.06.2024 </a:t>
            </a:r>
            <a:r>
              <a:rPr lang="ru-RU" sz="2400" dirty="0" smtClean="0"/>
              <a:t>, но не явился на работу 20.06 и 21.06, то выплата составит: </a:t>
            </a:r>
          </a:p>
          <a:p>
            <a:pPr marL="0" indent="0">
              <a:buNone/>
            </a:pPr>
            <a:r>
              <a:rPr lang="ru-RU" sz="2400" dirty="0" smtClean="0"/>
              <a:t>2250/19 (рабочих дней в июне) * 17(фактически отработанных дней)=2013,16 руб.</a:t>
            </a:r>
          </a:p>
          <a:p>
            <a:pPr marL="0" indent="0">
              <a:buNone/>
            </a:pPr>
            <a:r>
              <a:rPr lang="ru-RU" sz="2400" b="1" dirty="0" smtClean="0"/>
              <a:t>Пример 3</a:t>
            </a:r>
            <a:r>
              <a:rPr lang="ru-RU" sz="2400" dirty="0" smtClean="0"/>
              <a:t>: </a:t>
            </a:r>
            <a:r>
              <a:rPr lang="ru-RU" sz="2400" dirty="0"/>
              <a:t>если гражданин отработал </a:t>
            </a:r>
            <a:r>
              <a:rPr lang="ru-RU" sz="2400" dirty="0" smtClean="0"/>
              <a:t>период с 17.06.2024 по 28.06.2024 (10 рабочих дней) без прогулов, то выплата составит:</a:t>
            </a:r>
          </a:p>
          <a:p>
            <a:pPr marL="0" indent="0">
              <a:buNone/>
            </a:pPr>
            <a:r>
              <a:rPr lang="ru-RU" sz="2400" dirty="0" smtClean="0"/>
              <a:t>2250/19</a:t>
            </a:r>
            <a:r>
              <a:rPr lang="ru-RU" sz="2400" dirty="0"/>
              <a:t> (рабочих дней в июне) * </a:t>
            </a:r>
            <a:r>
              <a:rPr lang="ru-RU" sz="2400" dirty="0" smtClean="0"/>
              <a:t>10(фактически </a:t>
            </a:r>
            <a:r>
              <a:rPr lang="ru-RU" sz="2400" dirty="0"/>
              <a:t>отработанных дней</a:t>
            </a:r>
            <a:r>
              <a:rPr lang="ru-RU" sz="2400" dirty="0" smtClean="0"/>
              <a:t>)= 1184,21 руб.</a:t>
            </a:r>
            <a:endParaRPr lang="ru-RU" sz="24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6487029"/>
            <a:ext cx="12192000" cy="370971"/>
            <a:chOff x="0" y="4779529"/>
            <a:chExt cx="9144000" cy="37097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779529"/>
              <a:ext cx="6995442" cy="370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979"/>
            <a:stretch/>
          </p:blipFill>
          <p:spPr bwMode="auto">
            <a:xfrm rot="10800000">
              <a:off x="6204456" y="4779530"/>
              <a:ext cx="2939544" cy="370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89EFAE2-5FB6-AE5D-7DA6-D66A7AC612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123" y="132897"/>
            <a:ext cx="1331640" cy="55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2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841" cy="686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лог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5" y="108614"/>
            <a:ext cx="11967226" cy="62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01098" y="6379401"/>
            <a:ext cx="277193" cy="351475"/>
          </a:xfrm>
          <a:prstGeom prst="rect">
            <a:avLst/>
          </a:prstGeom>
          <a:noFill/>
        </p:spPr>
        <p:txBody>
          <a:bodyPr wrap="none" lIns="73756" tIns="36878" rIns="73756" bIns="36878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PP Pangram Sans Narrow" pitchFamily="50" charset="-52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6298461" y="837421"/>
            <a:ext cx="5770468" cy="705418"/>
          </a:xfrm>
          <a:prstGeom prst="rect">
            <a:avLst/>
          </a:prstGeom>
          <a:noFill/>
        </p:spPr>
        <p:txBody>
          <a:bodyPr wrap="square" lIns="73756" tIns="36878" rIns="73756" bIns="36878" rtlCol="0" anchor="t">
            <a:spAutoFit/>
          </a:bodyPr>
          <a:lstStyle/>
          <a:p>
            <a:pPr algn="ctr"/>
            <a:r>
              <a:rPr lang="ru-RU" sz="2300" b="1" dirty="0">
                <a:solidFill>
                  <a:srgbClr val="003EBA"/>
                </a:solidFill>
                <a:latin typeface="PP Pangram Sans Narrow" pitchFamily="50" charset="-52"/>
              </a:rPr>
              <a:t>Трудовые отношения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PP Pangram Sans Narrow" pitchFamily="50" charset="-52"/>
              </a:rPr>
              <a:t>(</a:t>
            </a:r>
            <a:r>
              <a:rPr lang="ru-RU" b="1" dirty="0" smtClean="0">
                <a:solidFill>
                  <a:srgbClr val="FF0000"/>
                </a:solidFill>
                <a:latin typeface="PP Pangram Sans Narrow" pitchFamily="50" charset="-52"/>
              </a:rPr>
              <a:t>срочный трудовой договор)</a:t>
            </a:r>
            <a:endParaRPr lang="ru-RU" b="1" dirty="0">
              <a:solidFill>
                <a:srgbClr val="FF0000"/>
              </a:solidFill>
              <a:latin typeface="PP Pangram Sans Narrow" pitchFamily="50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340055" y="5152220"/>
            <a:ext cx="5757865" cy="705418"/>
          </a:xfrm>
          <a:prstGeom prst="rect">
            <a:avLst/>
          </a:prstGeom>
          <a:noFill/>
        </p:spPr>
        <p:txBody>
          <a:bodyPr wrap="square" lIns="73756" tIns="36878" rIns="73756" bIns="36878" rtlCol="0" anchor="t">
            <a:spAutoFit/>
          </a:bodyPr>
          <a:lstStyle/>
          <a:p>
            <a:pPr algn="ctr"/>
            <a:r>
              <a:rPr lang="ru-RU" sz="2300" b="1" dirty="0">
                <a:solidFill>
                  <a:srgbClr val="003EBA"/>
                </a:solidFill>
                <a:latin typeface="PP Pangram Sans Narrow" pitchFamily="50" charset="-52"/>
              </a:rPr>
              <a:t>Соглашение с учреждением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PP Pangram Sans Narrow" pitchFamily="50" charset="-52"/>
              </a:rPr>
              <a:t>(достаточно только </a:t>
            </a:r>
            <a:r>
              <a:rPr lang="ru-RU" b="1" dirty="0" smtClean="0">
                <a:solidFill>
                  <a:srgbClr val="FF0000"/>
                </a:solidFill>
                <a:latin typeface="PP Pangram Sans Narrow" pitchFamily="50" charset="-52"/>
              </a:rPr>
              <a:t>приказа)</a:t>
            </a:r>
            <a:endParaRPr lang="ru-RU" b="1" dirty="0">
              <a:solidFill>
                <a:srgbClr val="FF0000"/>
              </a:solidFill>
              <a:latin typeface="PP Pangram Sans Narrow" pitchFamily="50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62" y="1658710"/>
            <a:ext cx="5770468" cy="3984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3" y="1111512"/>
            <a:ext cx="5770468" cy="3984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5497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841" cy="686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лог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5" y="108614"/>
            <a:ext cx="11967226" cy="62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01098" y="6379401"/>
            <a:ext cx="277193" cy="351475"/>
          </a:xfrm>
          <a:prstGeom prst="rect">
            <a:avLst/>
          </a:prstGeom>
          <a:noFill/>
        </p:spPr>
        <p:txBody>
          <a:bodyPr wrap="none" lIns="73756" tIns="36878" rIns="73756" bIns="36878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PP Pangram Sans Narrow" pitchFamily="50" charset="-52"/>
              </a:rPr>
              <a:t>3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443341"/>
              </p:ext>
            </p:extLst>
          </p:nvPr>
        </p:nvGraphicFramePr>
        <p:xfrm>
          <a:off x="101706" y="832602"/>
          <a:ext cx="11967225" cy="5306941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35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389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644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6281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969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</a:t>
                      </a:r>
                      <a:endParaRPr lang="ru-RU" sz="1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64" marR="5064" marT="5069" marB="50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Условия, при которых допускается заключение трудового договора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64" marR="5064" marT="5069" marB="50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05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несовершеннолетнего</a:t>
                      </a:r>
                      <a:endParaRPr lang="ru-RU" sz="1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64" marR="5064" marT="5069" marB="50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работ</a:t>
                      </a:r>
                      <a:endParaRPr lang="ru-RU" sz="1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64" marR="5064" marT="5069" marB="50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Требования</a:t>
                      </a:r>
                      <a:endParaRPr lang="ru-RU" sz="1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64" marR="5064" marT="5069" marB="50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397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15 лет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64" marR="5064" marT="5069" marB="50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Лицо, получившее общее образование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64" marR="5064" marT="5069" marB="50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выполнения легкого труда, не причиняющего вреда здоровью 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64" marR="5064" marT="5069" marB="50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Письменное согласие одного из родителей (попечителя)</a:t>
                      </a:r>
                      <a:b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требуется</a:t>
                      </a:r>
                      <a:endParaRPr lang="ru-RU" sz="1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64" marR="5064" marT="5069" marB="50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508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Лицо, оставившие общеобразовательную организацию до получения основного общего образования или отчисленные из указанной организации и продолжающие получать общее образование в иной форме обучения 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64" marR="5064" marT="5069" marB="50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выполнения легкого труда, не причиняющего вреда здоровью и без ущерба для освоения образовательной программы </a:t>
                      </a:r>
                      <a:endParaRPr lang="ru-RU" sz="1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64" marR="5064" marT="5069" marB="50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1097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14 до 15 лет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64" marR="5064" marT="5069" marB="50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Лицо, получившее общее образование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64" marR="5064" marT="5069" marB="50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выполнения легкого труда, не причиняющего вреда здоровью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64" marR="5064" marT="5069" marB="50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Письменное согласие одного из родителей (попечителя)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4" marR="5064" marT="5069" marB="50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508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Лицо, получающее общее образование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64" marR="5064" marT="5069" marB="50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выполнения в свободное от получения образования время легкого труда, не причиняющего вреда здоровью и без ущерба для освоения образовательной программы.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64" marR="5064" marT="5069" marB="506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1094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841" cy="686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лог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5" y="108614"/>
            <a:ext cx="11967226" cy="62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01098" y="6379401"/>
            <a:ext cx="277193" cy="351475"/>
          </a:xfrm>
          <a:prstGeom prst="rect">
            <a:avLst/>
          </a:prstGeom>
          <a:noFill/>
        </p:spPr>
        <p:txBody>
          <a:bodyPr wrap="none" lIns="73756" tIns="36878" rIns="73756" bIns="36878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PP Pangram Sans Narrow" pitchFamily="50" charset="-52"/>
              </a:rPr>
              <a:t>4</a:t>
            </a:r>
            <a:endParaRPr lang="ru-RU" dirty="0">
              <a:solidFill>
                <a:schemeClr val="bg1"/>
              </a:solidFill>
              <a:latin typeface="PP Pangram Sans Narrow" pitchFamily="50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" b="22635"/>
          <a:stretch/>
        </p:blipFill>
        <p:spPr>
          <a:xfrm>
            <a:off x="1988989" y="97393"/>
            <a:ext cx="9423198" cy="6836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6807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841" cy="686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лог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5" y="108614"/>
            <a:ext cx="11967226" cy="62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01098" y="6379401"/>
            <a:ext cx="277193" cy="351475"/>
          </a:xfrm>
          <a:prstGeom prst="rect">
            <a:avLst/>
          </a:prstGeom>
          <a:noFill/>
        </p:spPr>
        <p:txBody>
          <a:bodyPr wrap="none" lIns="73756" tIns="36878" rIns="73756" bIns="36878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PP Pangram Sans Narrow" pitchFamily="50" charset="-52"/>
              </a:rPr>
              <a:t>5</a:t>
            </a:r>
            <a:endParaRPr lang="ru-RU" dirty="0">
              <a:solidFill>
                <a:schemeClr val="bg1"/>
              </a:solidFill>
              <a:latin typeface="PP Pangram Sans Narrow" pitchFamily="50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312074" y="5140427"/>
            <a:ext cx="5773243" cy="705418"/>
          </a:xfrm>
          <a:prstGeom prst="rect">
            <a:avLst/>
          </a:prstGeom>
          <a:noFill/>
        </p:spPr>
        <p:txBody>
          <a:bodyPr wrap="square" lIns="73756" tIns="36878" rIns="73756" bIns="36878" rtlCol="0" anchor="t">
            <a:spAutoFit/>
          </a:bodyPr>
          <a:lstStyle/>
          <a:p>
            <a:pPr algn="ctr"/>
            <a:r>
              <a:rPr lang="ru-RU" sz="2300" b="1" dirty="0">
                <a:solidFill>
                  <a:srgbClr val="003EBA"/>
                </a:solidFill>
                <a:latin typeface="PP Pangram Sans Narrow" pitchFamily="50" charset="-52"/>
              </a:rPr>
              <a:t>Трудовая книжка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PP Pangram Sans Narrow" pitchFamily="50" charset="-52"/>
              </a:rPr>
              <a:t>(если ранее работал и она есть)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6205048" y="1159801"/>
            <a:ext cx="5773243" cy="705418"/>
          </a:xfrm>
          <a:prstGeom prst="rect">
            <a:avLst/>
          </a:prstGeom>
          <a:noFill/>
        </p:spPr>
        <p:txBody>
          <a:bodyPr wrap="square" lIns="73756" tIns="36878" rIns="73756" bIns="36878" rtlCol="0" anchor="t">
            <a:spAutoFit/>
          </a:bodyPr>
          <a:lstStyle/>
          <a:p>
            <a:pPr algn="ctr"/>
            <a:r>
              <a:rPr lang="ru-RU" sz="2300" b="1" dirty="0">
                <a:solidFill>
                  <a:srgbClr val="003EBA"/>
                </a:solidFill>
                <a:latin typeface="PP Pangram Sans Narrow" pitchFamily="50" charset="-52"/>
              </a:rPr>
              <a:t>Сведения о трудовой деятельности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PP Pangram Sans Narrow" pitchFamily="50" charset="-52"/>
              </a:rPr>
              <a:t>(первая работа / написал заявление)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49" y="1886248"/>
            <a:ext cx="5773243" cy="4132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74" y="1007499"/>
            <a:ext cx="5773243" cy="4132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6668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841" cy="686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лог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5" y="108614"/>
            <a:ext cx="11967226" cy="62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01098" y="6379401"/>
            <a:ext cx="277193" cy="351475"/>
          </a:xfrm>
          <a:prstGeom prst="rect">
            <a:avLst/>
          </a:prstGeom>
          <a:noFill/>
        </p:spPr>
        <p:txBody>
          <a:bodyPr wrap="none" lIns="73756" tIns="36878" rIns="73756" bIns="36878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PP Pangram Sans Narrow" pitchFamily="50" charset="-52"/>
              </a:rPr>
              <a:t>6</a:t>
            </a:r>
            <a:endParaRPr lang="ru-RU" dirty="0">
              <a:solidFill>
                <a:schemeClr val="bg1"/>
              </a:solidFill>
              <a:latin typeface="PP Pangram Sans Narrow" pitchFamily="50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3943170" y="101377"/>
            <a:ext cx="2540633" cy="705418"/>
          </a:xfrm>
          <a:prstGeom prst="rect">
            <a:avLst/>
          </a:prstGeom>
          <a:noFill/>
        </p:spPr>
        <p:txBody>
          <a:bodyPr wrap="none" lIns="73756" tIns="36878" rIns="73756" bIns="36878" rtlCol="0" anchor="t">
            <a:spAutoFit/>
          </a:bodyPr>
          <a:lstStyle/>
          <a:p>
            <a:pPr algn="ctr"/>
            <a:r>
              <a:rPr lang="ru-RU" sz="2300" b="1" dirty="0">
                <a:solidFill>
                  <a:srgbClr val="003EBA"/>
                </a:solidFill>
                <a:latin typeface="PP Pangram Sans Narrow" pitchFamily="50" charset="-52"/>
              </a:rPr>
              <a:t>Справка № 086У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PP Pangram Sans Narrow" pitchFamily="50" charset="-52"/>
              </a:rPr>
              <a:t>(для всех НС)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" y="728807"/>
            <a:ext cx="5299667" cy="632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108" y="728806"/>
            <a:ext cx="5404054" cy="6328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9138033" y="4258010"/>
            <a:ext cx="3057808" cy="967028"/>
          </a:xfrm>
          <a:prstGeom prst="rect">
            <a:avLst/>
          </a:prstGeom>
          <a:noFill/>
        </p:spPr>
        <p:txBody>
          <a:bodyPr wrap="square" lIns="73756" tIns="36878" rIns="73756" bIns="36878" rtlCol="0" anchor="t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EBA"/>
                </a:solidFill>
                <a:latin typeface="PP Pangram Sans Narrow" pitchFamily="50" charset="-52"/>
              </a:rPr>
              <a:t>Приказ Минздрава</a:t>
            </a:r>
            <a:endParaRPr lang="ru-RU" sz="2000" b="1" dirty="0">
              <a:solidFill>
                <a:srgbClr val="003EBA"/>
              </a:solidFill>
              <a:latin typeface="PP Pangram Sans Narrow" pitchFamily="50" charset="-52"/>
            </a:endParaRPr>
          </a:p>
          <a:p>
            <a:pPr algn="ctr"/>
            <a:r>
              <a:rPr lang="ru-RU" sz="2000" b="1" dirty="0" smtClean="0">
                <a:solidFill>
                  <a:srgbClr val="003EBA"/>
                </a:solidFill>
                <a:latin typeface="PP Pangram Sans Narrow" pitchFamily="50" charset="-52"/>
              </a:rPr>
              <a:t> </a:t>
            </a:r>
            <a:r>
              <a:rPr lang="ru-RU" sz="2000" b="1" dirty="0">
                <a:solidFill>
                  <a:srgbClr val="003EBA"/>
                </a:solidFill>
                <a:latin typeface="PP Pangram Sans Narrow" pitchFamily="50" charset="-52"/>
              </a:rPr>
              <a:t>от 28.01.2021 </a:t>
            </a:r>
            <a:r>
              <a:rPr lang="ru-RU" sz="2000" b="1" dirty="0" smtClean="0">
                <a:solidFill>
                  <a:srgbClr val="003EBA"/>
                </a:solidFill>
                <a:latin typeface="PP Pangram Sans Narrow" pitchFamily="50" charset="-52"/>
              </a:rPr>
              <a:t>№29н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PP Pangram Sans Narrow" pitchFamily="50" charset="-52"/>
              </a:rPr>
              <a:t>(</a:t>
            </a:r>
            <a:r>
              <a:rPr lang="ru-RU" sz="1600" b="1" dirty="0">
                <a:solidFill>
                  <a:srgbClr val="FF0000"/>
                </a:solidFill>
                <a:latin typeface="PP Pangram Sans Narrow" pitchFamily="50" charset="-52"/>
              </a:rPr>
              <a:t>определённые виды работ)</a:t>
            </a:r>
          </a:p>
        </p:txBody>
      </p:sp>
    </p:spTree>
    <p:extLst>
      <p:ext uri="{BB962C8B-B14F-4D97-AF65-F5344CB8AC3E}">
        <p14:creationId xmlns:p14="http://schemas.microsoft.com/office/powerpoint/2010/main" val="38550767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841" cy="686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лог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5" y="108614"/>
            <a:ext cx="11967226" cy="62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01098" y="6379401"/>
            <a:ext cx="277193" cy="351475"/>
          </a:xfrm>
          <a:prstGeom prst="rect">
            <a:avLst/>
          </a:prstGeom>
          <a:noFill/>
        </p:spPr>
        <p:txBody>
          <a:bodyPr wrap="none" lIns="73756" tIns="36878" rIns="73756" bIns="36878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PP Pangram Sans Narrow" pitchFamily="50" charset="-52"/>
              </a:rPr>
              <a:t>7</a:t>
            </a:r>
            <a:endParaRPr lang="ru-RU" dirty="0">
              <a:solidFill>
                <a:schemeClr val="bg1"/>
              </a:solidFill>
              <a:latin typeface="PP Pangram Sans Narrow" pitchFamily="50" charset="-52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463344"/>
              </p:ext>
            </p:extLst>
          </p:nvPr>
        </p:nvGraphicFramePr>
        <p:xfrm>
          <a:off x="101705" y="728807"/>
          <a:ext cx="12023401" cy="545823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4116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030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489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798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7983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48199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2060"/>
                          </a:solidFill>
                          <a:effectLst/>
                        </a:rPr>
                        <a:t>Категории работников</a:t>
                      </a:r>
                      <a:endParaRPr lang="ru-RU" sz="13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</a:rPr>
                        <a:t>Норма часов </a:t>
                      </a:r>
                      <a:endParaRPr lang="ru-RU" sz="11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</a:rPr>
                        <a:t>ежедневной 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</a:rPr>
                        <a:t>работы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</a:rPr>
                        <a:t>Норма рабочих часов </a:t>
                      </a:r>
                      <a:br>
                        <a:rPr lang="ru-RU" sz="110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</a:rPr>
                        <a:t>в неделю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819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</a:rPr>
                        <a:t>14-летние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</a:rPr>
                        <a:t>получающие общее или среднее профессиональное образование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</a:rPr>
                        <a:t>работающие в течение учебного года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</a:rPr>
                        <a:t>2,5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</a:rPr>
                        <a:t>12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551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</a:rPr>
                        <a:t>работающие в период каникул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</a:rPr>
                        <a:t>24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819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</a:rPr>
                        <a:t>15-летние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</a:rPr>
                        <a:t>получающие общее или среднее профессиональное образование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</a:rPr>
                        <a:t>работающие в течение учебного года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</a:rPr>
                        <a:t>2,5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</a:rPr>
                        <a:t>12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551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</a:rPr>
                        <a:t>работающие в период каникул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</a:rPr>
                        <a:t>24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4819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</a:rPr>
                        <a:t>16-17-летние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</a:rPr>
                        <a:t>получающие общее или среднее профессиональное образование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</a:rPr>
                        <a:t>работающие в течение учебного года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</a:rPr>
                        <a:t>17,5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9551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</a:rPr>
                        <a:t>работающие в период каникул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</a:rPr>
                        <a:t>7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</a:rPr>
                        <a:t>35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681" marR="7681" marT="7688" marB="76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6069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841" cy="686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лог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5" y="108614"/>
            <a:ext cx="11967226" cy="62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01098" y="6379401"/>
            <a:ext cx="277193" cy="351475"/>
          </a:xfrm>
          <a:prstGeom prst="rect">
            <a:avLst/>
          </a:prstGeom>
          <a:noFill/>
        </p:spPr>
        <p:txBody>
          <a:bodyPr wrap="none" lIns="73756" tIns="36878" rIns="73756" bIns="36878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PP Pangram Sans Narrow" pitchFamily="50" charset="-52"/>
              </a:rPr>
              <a:t>8</a:t>
            </a:r>
            <a:endParaRPr lang="ru-RU" dirty="0">
              <a:solidFill>
                <a:schemeClr val="bg1"/>
              </a:solidFill>
              <a:latin typeface="PP Pangram Sans Narrow" pitchFamily="50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101704" y="1036787"/>
            <a:ext cx="4133814" cy="982417"/>
          </a:xfrm>
          <a:prstGeom prst="rect">
            <a:avLst/>
          </a:prstGeom>
          <a:noFill/>
        </p:spPr>
        <p:txBody>
          <a:bodyPr wrap="square" lIns="73756" tIns="36878" rIns="73756" bIns="36878" rtlCol="0" anchor="t">
            <a:spAutoFit/>
          </a:bodyPr>
          <a:lstStyle/>
          <a:p>
            <a:pPr algn="ctr"/>
            <a:r>
              <a:rPr lang="ru-RU" sz="2300" b="1" dirty="0">
                <a:solidFill>
                  <a:srgbClr val="003EBA"/>
                </a:solidFill>
                <a:latin typeface="PP Pangram Sans Narrow" pitchFamily="50" charset="-52"/>
              </a:rPr>
              <a:t>Ночное время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PP Pangram Sans Narrow" pitchFamily="50" charset="-52"/>
              </a:rPr>
              <a:t>(командировка / выходные / праздничные)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8227642" y="862886"/>
            <a:ext cx="3920778" cy="1059361"/>
          </a:xfrm>
          <a:prstGeom prst="rect">
            <a:avLst/>
          </a:prstGeom>
          <a:noFill/>
        </p:spPr>
        <p:txBody>
          <a:bodyPr wrap="square" lIns="73756" tIns="36878" rIns="73756" bIns="36878" rtlCol="0" anchor="t">
            <a:spAutoFit/>
          </a:bodyPr>
          <a:lstStyle/>
          <a:p>
            <a:pPr algn="ctr"/>
            <a:r>
              <a:rPr lang="ru-RU" sz="2300" b="1" dirty="0">
                <a:solidFill>
                  <a:srgbClr val="003EBA"/>
                </a:solidFill>
                <a:latin typeface="PP Pangram Sans Narrow" pitchFamily="50" charset="-52"/>
              </a:rPr>
              <a:t>Работа вахтовым методом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PP Pangram Sans Narrow" pitchFamily="50" charset="-52"/>
              </a:rPr>
              <a:t>(совместительство)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4235519" y="1036788"/>
            <a:ext cx="3892908" cy="782362"/>
          </a:xfrm>
          <a:prstGeom prst="rect">
            <a:avLst/>
          </a:prstGeom>
          <a:noFill/>
        </p:spPr>
        <p:txBody>
          <a:bodyPr wrap="square" lIns="73756" tIns="36878" rIns="73756" bIns="36878" rtlCol="0" anchor="t">
            <a:spAutoFit/>
          </a:bodyPr>
          <a:lstStyle/>
          <a:p>
            <a:pPr algn="ctr"/>
            <a:r>
              <a:rPr lang="ru-RU" sz="2300" b="1" dirty="0">
                <a:solidFill>
                  <a:srgbClr val="003EBA"/>
                </a:solidFill>
                <a:latin typeface="PP Pangram Sans Narrow" pitchFamily="50" charset="-52"/>
              </a:rPr>
              <a:t>Вредные </a:t>
            </a:r>
          </a:p>
          <a:p>
            <a:pPr algn="ctr"/>
            <a:r>
              <a:rPr lang="ru-RU" sz="2300" b="1" dirty="0">
                <a:solidFill>
                  <a:srgbClr val="003EBA"/>
                </a:solidFill>
                <a:latin typeface="PP Pangram Sans Narrow" pitchFamily="50" charset="-52"/>
              </a:rPr>
              <a:t>рабочие места</a:t>
            </a:r>
            <a:endParaRPr lang="ru-RU" b="1" dirty="0">
              <a:solidFill>
                <a:srgbClr val="FF0000"/>
              </a:solidFill>
              <a:latin typeface="PP Pangram Sans Narrow" pitchFamily="50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642" y="1837798"/>
            <a:ext cx="3964358" cy="4014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30" y="1837799"/>
            <a:ext cx="3983697" cy="4032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4" y="1837800"/>
            <a:ext cx="3983698" cy="4032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0123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841" cy="686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лог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5" y="108614"/>
            <a:ext cx="11967226" cy="62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89979" y="6379401"/>
            <a:ext cx="388313" cy="351475"/>
          </a:xfrm>
          <a:prstGeom prst="rect">
            <a:avLst/>
          </a:prstGeom>
          <a:noFill/>
        </p:spPr>
        <p:txBody>
          <a:bodyPr wrap="none" lIns="73756" tIns="36878" rIns="73756" bIns="36878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PP Pangram Sans Narrow" pitchFamily="50" charset="-52"/>
              </a:rPr>
              <a:t>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1170485" y="435966"/>
            <a:ext cx="4042752" cy="705418"/>
          </a:xfrm>
          <a:prstGeom prst="rect">
            <a:avLst/>
          </a:prstGeom>
          <a:noFill/>
        </p:spPr>
        <p:txBody>
          <a:bodyPr wrap="square" lIns="73756" tIns="36878" rIns="73756" bIns="36878" rtlCol="0" anchor="t">
            <a:spAutoFit/>
          </a:bodyPr>
          <a:lstStyle/>
          <a:p>
            <a:pPr algn="ctr"/>
            <a:r>
              <a:rPr lang="ru-RU" sz="2300" b="1" dirty="0">
                <a:solidFill>
                  <a:srgbClr val="003EBA"/>
                </a:solidFill>
                <a:latin typeface="PP Pangram Sans Narrow" pitchFamily="50" charset="-52"/>
              </a:rPr>
              <a:t>СОУТ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PP Pangram Sans Narrow" pitchFamily="50" charset="-52"/>
              </a:rPr>
              <a:t>(внеплановый до 12 месяцев)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D1E9DA0-7E5E-4D04-BC47-F98BC02B9F35}"/>
              </a:ext>
            </a:extLst>
          </p:cNvPr>
          <p:cNvSpPr txBox="1"/>
          <p:nvPr/>
        </p:nvSpPr>
        <p:spPr>
          <a:xfrm>
            <a:off x="6018181" y="435489"/>
            <a:ext cx="3793941" cy="705418"/>
          </a:xfrm>
          <a:prstGeom prst="rect">
            <a:avLst/>
          </a:prstGeom>
          <a:noFill/>
        </p:spPr>
        <p:txBody>
          <a:bodyPr wrap="square" lIns="73756" tIns="36878" rIns="73756" bIns="36878" rtlCol="0" anchor="t">
            <a:spAutoFit/>
          </a:bodyPr>
          <a:lstStyle/>
          <a:p>
            <a:pPr algn="ctr"/>
            <a:r>
              <a:rPr lang="ru-RU" sz="2300" b="1" dirty="0">
                <a:solidFill>
                  <a:srgbClr val="003EBA"/>
                </a:solidFill>
                <a:latin typeface="PP Pangram Sans Narrow" pitchFamily="50" charset="-52"/>
              </a:rPr>
              <a:t>Инструктажи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PP Pangram Sans Narrow" pitchFamily="50" charset="-52"/>
              </a:rPr>
              <a:t>(вводный / первичный)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93" y="1324923"/>
            <a:ext cx="4292136" cy="4732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13" y="1324923"/>
            <a:ext cx="4187791" cy="4732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1207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1233</TotalTime>
  <Words>695</Words>
  <Application>Microsoft Office PowerPoint</Application>
  <PresentationFormat>Произвольный</PresentationFormat>
  <Paragraphs>149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«Трудовые права» - несовершеннолетние граждане!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Материальная поддержка несовершеннолетним</vt:lpstr>
      <vt:lpstr>Презентация PowerPoint</vt:lpstr>
      <vt:lpstr>Презентация PowerPoint</vt:lpstr>
      <vt:lpstr>Презентация PowerPoint</vt:lpstr>
    </vt:vector>
  </TitlesOfParts>
  <Company>HP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Гранты на трудоустройство несовершеннолетних</dc:title>
  <dc:creator>Давыдова Алиса Сергеевна</dc:creator>
  <cp:lastModifiedBy>цо11</cp:lastModifiedBy>
  <cp:revision>246</cp:revision>
  <cp:lastPrinted>2024-01-09T13:16:13Z</cp:lastPrinted>
  <dcterms:created xsi:type="dcterms:W3CDTF">2024-01-09T07:24:46Z</dcterms:created>
  <dcterms:modified xsi:type="dcterms:W3CDTF">2024-02-24T15:09:42Z</dcterms:modified>
</cp:coreProperties>
</file>